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84" r:id="rId7"/>
    <p:sldId id="285" r:id="rId8"/>
    <p:sldId id="263" r:id="rId9"/>
    <p:sldId id="286" r:id="rId10"/>
    <p:sldId id="264" r:id="rId11"/>
    <p:sldId id="290" r:id="rId12"/>
    <p:sldId id="291" r:id="rId13"/>
    <p:sldId id="267" r:id="rId14"/>
    <p:sldId id="292" r:id="rId15"/>
    <p:sldId id="293" r:id="rId16"/>
    <p:sldId id="294" r:id="rId17"/>
    <p:sldId id="295" r:id="rId18"/>
    <p:sldId id="296" r:id="rId19"/>
    <p:sldId id="297" r:id="rId20"/>
    <p:sldId id="298" r:id="rId21"/>
    <p:sldId id="299" r:id="rId22"/>
    <p:sldId id="300" r:id="rId23"/>
    <p:sldId id="265" r:id="rId24"/>
    <p:sldId id="301" r:id="rId25"/>
    <p:sldId id="302" r:id="rId26"/>
    <p:sldId id="266"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8" r:id="rId41"/>
    <p:sldId id="287" r:id="rId42"/>
    <p:sldId id="281" r:id="rId43"/>
    <p:sldId id="282" r:id="rId44"/>
    <p:sldId id="283" r:id="rId45"/>
  </p:sldIdLst>
  <p:sldSz cx="9144000" cy="6858000" type="screen4x3"/>
  <p:notesSz cx="6858000" cy="9144000"/>
  <p:defaultTextStyle>
    <a:defPPr>
      <a:defRPr lang="es-C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71" autoAdjust="0"/>
    <p:restoredTop sz="94660"/>
  </p:normalViewPr>
  <p:slideViewPr>
    <p:cSldViewPr>
      <p:cViewPr>
        <p:scale>
          <a:sx n="90" d="100"/>
          <a:sy n="90" d="100"/>
        </p:scale>
        <p:origin x="-828" y="3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lvl1pPr>
              <a:defRPr/>
            </a:lvl1pPr>
          </a:lstStyle>
          <a:p>
            <a:pPr>
              <a:defRPr/>
            </a:pPr>
            <a:fld id="{0AF9F7E7-F1C7-4343-ADCD-6C62811763EC}"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2751CC95-895F-454C-9BFB-E683503850B1}" type="slidenum">
              <a:rPr lang="es-CL"/>
              <a:pPr>
                <a:defRPr/>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175E02C9-5AD8-49CD-8B8D-49D856884616}"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74243028-D3DD-43C4-8352-8F9EAC39F123}" type="slidenum">
              <a:rPr lang="es-CL"/>
              <a:pPr>
                <a:defRPr/>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FD27DFA3-8C64-4A9E-A1B6-883D7A3AA587}"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AC39996B-4283-42C5-83F8-8CE5D224F5EB}" type="slidenum">
              <a:rPr lang="es-CL"/>
              <a:pPr>
                <a:defRPr/>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77C4A108-DFE6-4021-AFDC-30E9DC562A0C}"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ECEE7051-6C22-4D61-AA6C-EFCBEC9B2CB4}" type="slidenum">
              <a:rPr lang="es-CL"/>
              <a:pPr>
                <a:defRPr/>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FC2E402D-DAD1-4F6C-8A37-CC21BF0C690E}" type="datetimeFigureOut">
              <a:rPr lang="es-CL"/>
              <a:pPr>
                <a:defRPr/>
              </a:pPr>
              <a:t>06-03-2019</a:t>
            </a:fld>
            <a:endParaRPr lang="es-CL"/>
          </a:p>
        </p:txBody>
      </p:sp>
      <p:sp>
        <p:nvSpPr>
          <p:cNvPr id="5" name="4 Marcador de pie de página"/>
          <p:cNvSpPr>
            <a:spLocks noGrp="1"/>
          </p:cNvSpPr>
          <p:nvPr>
            <p:ph type="ftr" sz="quarter" idx="11"/>
          </p:nvPr>
        </p:nvSpPr>
        <p:spPr/>
        <p:txBody>
          <a:bodyPr/>
          <a:lstStyle>
            <a:lvl1pPr>
              <a:defRPr/>
            </a:lvl1pPr>
          </a:lstStyle>
          <a:p>
            <a:pPr>
              <a:defRPr/>
            </a:pPr>
            <a:endParaRPr lang="es-CL"/>
          </a:p>
        </p:txBody>
      </p:sp>
      <p:sp>
        <p:nvSpPr>
          <p:cNvPr id="6" name="5 Marcador de número de diapositiva"/>
          <p:cNvSpPr>
            <a:spLocks noGrp="1"/>
          </p:cNvSpPr>
          <p:nvPr>
            <p:ph type="sldNum" sz="quarter" idx="12"/>
          </p:nvPr>
        </p:nvSpPr>
        <p:spPr/>
        <p:txBody>
          <a:bodyPr/>
          <a:lstStyle>
            <a:lvl1pPr>
              <a:defRPr/>
            </a:lvl1pPr>
          </a:lstStyle>
          <a:p>
            <a:pPr>
              <a:defRPr/>
            </a:pPr>
            <a:fld id="{CE98502A-8B1B-499B-9382-F09A5CEDE86A}" type="slidenum">
              <a:rPr lang="es-CL"/>
              <a:pPr>
                <a:defRPr/>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3 Marcador de fecha"/>
          <p:cNvSpPr>
            <a:spLocks noGrp="1"/>
          </p:cNvSpPr>
          <p:nvPr>
            <p:ph type="dt" sz="half" idx="10"/>
          </p:nvPr>
        </p:nvSpPr>
        <p:spPr/>
        <p:txBody>
          <a:bodyPr/>
          <a:lstStyle>
            <a:lvl1pPr>
              <a:defRPr/>
            </a:lvl1pPr>
          </a:lstStyle>
          <a:p>
            <a:pPr>
              <a:defRPr/>
            </a:pPr>
            <a:fld id="{AEE94AB8-954D-45F6-98C0-415F6A3D15AE}" type="datetimeFigureOut">
              <a:rPr lang="es-CL"/>
              <a:pPr>
                <a:defRPr/>
              </a:pPr>
              <a:t>06-03-2019</a:t>
            </a:fld>
            <a:endParaRPr lang="es-CL"/>
          </a:p>
        </p:txBody>
      </p:sp>
      <p:sp>
        <p:nvSpPr>
          <p:cNvPr id="6" name="4 Marcador de pie de página"/>
          <p:cNvSpPr>
            <a:spLocks noGrp="1"/>
          </p:cNvSpPr>
          <p:nvPr>
            <p:ph type="ftr" sz="quarter" idx="11"/>
          </p:nvPr>
        </p:nvSpPr>
        <p:spPr/>
        <p:txBody>
          <a:bodyPr/>
          <a:lstStyle>
            <a:lvl1pPr>
              <a:defRPr/>
            </a:lvl1pPr>
          </a:lstStyle>
          <a:p>
            <a:pPr>
              <a:defRPr/>
            </a:pPr>
            <a:endParaRPr lang="es-CL"/>
          </a:p>
        </p:txBody>
      </p:sp>
      <p:sp>
        <p:nvSpPr>
          <p:cNvPr id="7" name="5 Marcador de número de diapositiva"/>
          <p:cNvSpPr>
            <a:spLocks noGrp="1"/>
          </p:cNvSpPr>
          <p:nvPr>
            <p:ph type="sldNum" sz="quarter" idx="12"/>
          </p:nvPr>
        </p:nvSpPr>
        <p:spPr/>
        <p:txBody>
          <a:bodyPr/>
          <a:lstStyle>
            <a:lvl1pPr>
              <a:defRPr/>
            </a:lvl1pPr>
          </a:lstStyle>
          <a:p>
            <a:pPr>
              <a:defRPr/>
            </a:pPr>
            <a:fld id="{CFC9C970-21AC-4E05-9D3C-E87CFE037214}" type="slidenum">
              <a:rPr lang="es-CL"/>
              <a:pPr>
                <a:defRPr/>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3 Marcador de fecha"/>
          <p:cNvSpPr>
            <a:spLocks noGrp="1"/>
          </p:cNvSpPr>
          <p:nvPr>
            <p:ph type="dt" sz="half" idx="10"/>
          </p:nvPr>
        </p:nvSpPr>
        <p:spPr/>
        <p:txBody>
          <a:bodyPr/>
          <a:lstStyle>
            <a:lvl1pPr>
              <a:defRPr/>
            </a:lvl1pPr>
          </a:lstStyle>
          <a:p>
            <a:pPr>
              <a:defRPr/>
            </a:pPr>
            <a:fld id="{FC7CBF8E-F81A-4479-A995-03B596042DF9}" type="datetimeFigureOut">
              <a:rPr lang="es-CL"/>
              <a:pPr>
                <a:defRPr/>
              </a:pPr>
              <a:t>06-03-2019</a:t>
            </a:fld>
            <a:endParaRPr lang="es-CL"/>
          </a:p>
        </p:txBody>
      </p:sp>
      <p:sp>
        <p:nvSpPr>
          <p:cNvPr id="8" name="4 Marcador de pie de página"/>
          <p:cNvSpPr>
            <a:spLocks noGrp="1"/>
          </p:cNvSpPr>
          <p:nvPr>
            <p:ph type="ftr" sz="quarter" idx="11"/>
          </p:nvPr>
        </p:nvSpPr>
        <p:spPr/>
        <p:txBody>
          <a:bodyPr/>
          <a:lstStyle>
            <a:lvl1pPr>
              <a:defRPr/>
            </a:lvl1pPr>
          </a:lstStyle>
          <a:p>
            <a:pPr>
              <a:defRPr/>
            </a:pPr>
            <a:endParaRPr lang="es-CL"/>
          </a:p>
        </p:txBody>
      </p:sp>
      <p:sp>
        <p:nvSpPr>
          <p:cNvPr id="9" name="5 Marcador de número de diapositiva"/>
          <p:cNvSpPr>
            <a:spLocks noGrp="1"/>
          </p:cNvSpPr>
          <p:nvPr>
            <p:ph type="sldNum" sz="quarter" idx="12"/>
          </p:nvPr>
        </p:nvSpPr>
        <p:spPr/>
        <p:txBody>
          <a:bodyPr/>
          <a:lstStyle>
            <a:lvl1pPr>
              <a:defRPr/>
            </a:lvl1pPr>
          </a:lstStyle>
          <a:p>
            <a:pPr>
              <a:defRPr/>
            </a:pPr>
            <a:fld id="{A0FC8325-92FE-4441-9522-DD075DF3E60B}" type="slidenum">
              <a:rPr lang="es-CL"/>
              <a:pPr>
                <a:defRPr/>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3 Marcador de fecha"/>
          <p:cNvSpPr>
            <a:spLocks noGrp="1"/>
          </p:cNvSpPr>
          <p:nvPr>
            <p:ph type="dt" sz="half" idx="10"/>
          </p:nvPr>
        </p:nvSpPr>
        <p:spPr/>
        <p:txBody>
          <a:bodyPr/>
          <a:lstStyle>
            <a:lvl1pPr>
              <a:defRPr/>
            </a:lvl1pPr>
          </a:lstStyle>
          <a:p>
            <a:pPr>
              <a:defRPr/>
            </a:pPr>
            <a:fld id="{FB48EFD8-31F9-46B7-9E44-F2F7103000A4}" type="datetimeFigureOut">
              <a:rPr lang="es-CL"/>
              <a:pPr>
                <a:defRPr/>
              </a:pPr>
              <a:t>06-03-2019</a:t>
            </a:fld>
            <a:endParaRPr lang="es-CL"/>
          </a:p>
        </p:txBody>
      </p:sp>
      <p:sp>
        <p:nvSpPr>
          <p:cNvPr id="4" name="4 Marcador de pie de página"/>
          <p:cNvSpPr>
            <a:spLocks noGrp="1"/>
          </p:cNvSpPr>
          <p:nvPr>
            <p:ph type="ftr" sz="quarter" idx="11"/>
          </p:nvPr>
        </p:nvSpPr>
        <p:spPr/>
        <p:txBody>
          <a:bodyPr/>
          <a:lstStyle>
            <a:lvl1pPr>
              <a:defRPr/>
            </a:lvl1pPr>
          </a:lstStyle>
          <a:p>
            <a:pPr>
              <a:defRPr/>
            </a:pPr>
            <a:endParaRPr lang="es-CL"/>
          </a:p>
        </p:txBody>
      </p:sp>
      <p:sp>
        <p:nvSpPr>
          <p:cNvPr id="5" name="5 Marcador de número de diapositiva"/>
          <p:cNvSpPr>
            <a:spLocks noGrp="1"/>
          </p:cNvSpPr>
          <p:nvPr>
            <p:ph type="sldNum" sz="quarter" idx="12"/>
          </p:nvPr>
        </p:nvSpPr>
        <p:spPr/>
        <p:txBody>
          <a:bodyPr/>
          <a:lstStyle>
            <a:lvl1pPr>
              <a:defRPr/>
            </a:lvl1pPr>
          </a:lstStyle>
          <a:p>
            <a:pPr>
              <a:defRPr/>
            </a:pPr>
            <a:fld id="{A67DEBE6-AB47-404B-B9DD-9692B5362172}" type="slidenum">
              <a:rPr lang="es-CL"/>
              <a:pPr>
                <a:defRPr/>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23FC4969-F23A-489E-9C79-0B83B914999F}" type="datetimeFigureOut">
              <a:rPr lang="es-CL"/>
              <a:pPr>
                <a:defRPr/>
              </a:pPr>
              <a:t>06-03-2019</a:t>
            </a:fld>
            <a:endParaRPr lang="es-CL"/>
          </a:p>
        </p:txBody>
      </p:sp>
      <p:sp>
        <p:nvSpPr>
          <p:cNvPr id="3" name="4 Marcador de pie de página"/>
          <p:cNvSpPr>
            <a:spLocks noGrp="1"/>
          </p:cNvSpPr>
          <p:nvPr>
            <p:ph type="ftr" sz="quarter" idx="11"/>
          </p:nvPr>
        </p:nvSpPr>
        <p:spPr/>
        <p:txBody>
          <a:bodyPr/>
          <a:lstStyle>
            <a:lvl1pPr>
              <a:defRPr/>
            </a:lvl1pPr>
          </a:lstStyle>
          <a:p>
            <a:pPr>
              <a:defRPr/>
            </a:pPr>
            <a:endParaRPr lang="es-CL"/>
          </a:p>
        </p:txBody>
      </p:sp>
      <p:sp>
        <p:nvSpPr>
          <p:cNvPr id="4" name="5 Marcador de número de diapositiva"/>
          <p:cNvSpPr>
            <a:spLocks noGrp="1"/>
          </p:cNvSpPr>
          <p:nvPr>
            <p:ph type="sldNum" sz="quarter" idx="12"/>
          </p:nvPr>
        </p:nvSpPr>
        <p:spPr/>
        <p:txBody>
          <a:bodyPr/>
          <a:lstStyle>
            <a:lvl1pPr>
              <a:defRPr/>
            </a:lvl1pPr>
          </a:lstStyle>
          <a:p>
            <a:pPr>
              <a:defRPr/>
            </a:pPr>
            <a:fld id="{149F750A-9C36-40FC-8359-1478985D7EF8}" type="slidenum">
              <a:rPr lang="es-CL"/>
              <a:pPr>
                <a:defRPr/>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3C10E917-4741-44E3-8392-C73D8FC24C03}" type="datetimeFigureOut">
              <a:rPr lang="es-CL"/>
              <a:pPr>
                <a:defRPr/>
              </a:pPr>
              <a:t>06-03-2019</a:t>
            </a:fld>
            <a:endParaRPr lang="es-CL"/>
          </a:p>
        </p:txBody>
      </p:sp>
      <p:sp>
        <p:nvSpPr>
          <p:cNvPr id="6" name="4 Marcador de pie de página"/>
          <p:cNvSpPr>
            <a:spLocks noGrp="1"/>
          </p:cNvSpPr>
          <p:nvPr>
            <p:ph type="ftr" sz="quarter" idx="11"/>
          </p:nvPr>
        </p:nvSpPr>
        <p:spPr/>
        <p:txBody>
          <a:bodyPr/>
          <a:lstStyle>
            <a:lvl1pPr>
              <a:defRPr/>
            </a:lvl1pPr>
          </a:lstStyle>
          <a:p>
            <a:pPr>
              <a:defRPr/>
            </a:pPr>
            <a:endParaRPr lang="es-CL"/>
          </a:p>
        </p:txBody>
      </p:sp>
      <p:sp>
        <p:nvSpPr>
          <p:cNvPr id="7" name="5 Marcador de número de diapositiva"/>
          <p:cNvSpPr>
            <a:spLocks noGrp="1"/>
          </p:cNvSpPr>
          <p:nvPr>
            <p:ph type="sldNum" sz="quarter" idx="12"/>
          </p:nvPr>
        </p:nvSpPr>
        <p:spPr/>
        <p:txBody>
          <a:bodyPr/>
          <a:lstStyle>
            <a:lvl1pPr>
              <a:defRPr/>
            </a:lvl1pPr>
          </a:lstStyle>
          <a:p>
            <a:pPr>
              <a:defRPr/>
            </a:pPr>
            <a:fld id="{15AECC25-5F3F-4A22-B01B-528C2792C1A7}" type="slidenum">
              <a:rPr lang="es-CL"/>
              <a:pPr>
                <a:defRPr/>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DD2E8189-33FC-4299-A645-C911B22DFB5F}" type="datetimeFigureOut">
              <a:rPr lang="es-CL"/>
              <a:pPr>
                <a:defRPr/>
              </a:pPr>
              <a:t>06-03-2019</a:t>
            </a:fld>
            <a:endParaRPr lang="es-CL"/>
          </a:p>
        </p:txBody>
      </p:sp>
      <p:sp>
        <p:nvSpPr>
          <p:cNvPr id="6" name="4 Marcador de pie de página"/>
          <p:cNvSpPr>
            <a:spLocks noGrp="1"/>
          </p:cNvSpPr>
          <p:nvPr>
            <p:ph type="ftr" sz="quarter" idx="11"/>
          </p:nvPr>
        </p:nvSpPr>
        <p:spPr/>
        <p:txBody>
          <a:bodyPr/>
          <a:lstStyle>
            <a:lvl1pPr>
              <a:defRPr/>
            </a:lvl1pPr>
          </a:lstStyle>
          <a:p>
            <a:pPr>
              <a:defRPr/>
            </a:pPr>
            <a:endParaRPr lang="es-CL"/>
          </a:p>
        </p:txBody>
      </p:sp>
      <p:sp>
        <p:nvSpPr>
          <p:cNvPr id="7" name="5 Marcador de número de diapositiva"/>
          <p:cNvSpPr>
            <a:spLocks noGrp="1"/>
          </p:cNvSpPr>
          <p:nvPr>
            <p:ph type="sldNum" sz="quarter" idx="12"/>
          </p:nvPr>
        </p:nvSpPr>
        <p:spPr/>
        <p:txBody>
          <a:bodyPr/>
          <a:lstStyle>
            <a:lvl1pPr>
              <a:defRPr/>
            </a:lvl1pPr>
          </a:lstStyle>
          <a:p>
            <a:pPr>
              <a:defRPr/>
            </a:pPr>
            <a:fld id="{D2A8AAB8-8F2B-4A51-B9C3-D6D955CA1682}" type="slidenum">
              <a:rPr lang="es-CL"/>
              <a:pPr>
                <a:defRPr/>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CL"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E142FF0-39A4-4D07-B937-7E8772707260}" type="datetimeFigureOut">
              <a:rPr lang="es-CL"/>
              <a:pPr>
                <a:defRPr/>
              </a:pPr>
              <a:t>06-03-2019</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7782C31-81A2-48BF-9379-6C21893836F1}" type="slidenum">
              <a:rPr lang="es-CL"/>
              <a:pPr>
                <a:defRPr/>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s.wikipedia.org/wiki/RISC" TargetMode="External"/><Relationship Id="rId2" Type="http://schemas.openxmlformats.org/officeDocument/2006/relationships/hyperlink" Target="http://es.wikipedia.org/wiki/PDP-1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es.wikipedia.org/wiki/Qualcom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es.wikipedia.org/wiki/Wi-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es.wikipedia.org/wiki/Universal_Serial_Bus" TargetMode="External"/><Relationship Id="rId3" Type="http://schemas.openxmlformats.org/officeDocument/2006/relationships/hyperlink" Target="http://es.wikipedia.org/wiki/Serial_ATA" TargetMode="External"/><Relationship Id="rId7" Type="http://schemas.openxmlformats.org/officeDocument/2006/relationships/hyperlink" Target="http://es.wikipedia.org/wiki/Canal_de_fibra" TargetMode="External"/><Relationship Id="rId2" Type="http://schemas.openxmlformats.org/officeDocument/2006/relationships/hyperlink" Target="http://es.wikipedia.org/wiki/Integrated_Drive_Electronics" TargetMode="External"/><Relationship Id="rId1" Type="http://schemas.openxmlformats.org/officeDocument/2006/relationships/slideLayout" Target="../slideLayouts/slideLayout2.xml"/><Relationship Id="rId6" Type="http://schemas.openxmlformats.org/officeDocument/2006/relationships/hyperlink" Target="http://es.wikipedia.org/wiki/Small_Computer_System_Interface" TargetMode="External"/><Relationship Id="rId5" Type="http://schemas.openxmlformats.org/officeDocument/2006/relationships/hyperlink" Target="http://es.wikipedia.org/wiki/Disco_duro" TargetMode="External"/><Relationship Id="rId4" Type="http://schemas.openxmlformats.org/officeDocument/2006/relationships/hyperlink" Target="http://es.wikipedia.org/wiki/Serial_Attached_SCSI"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es.wikipedia.org/wiki/CD-R" TargetMode="External"/><Relationship Id="rId2" Type="http://schemas.openxmlformats.org/officeDocument/2006/relationships/hyperlink" Target="http://es.wikipedia.org/wiki/CD-ROM" TargetMode="External"/><Relationship Id="rId1" Type="http://schemas.openxmlformats.org/officeDocument/2006/relationships/slideLayout" Target="../slideLayouts/slideLayout2.xml"/><Relationship Id="rId6" Type="http://schemas.openxmlformats.org/officeDocument/2006/relationships/hyperlink" Target="http://es.wikipedia.org/wiki/Blu_Ray" TargetMode="External"/><Relationship Id="rId5" Type="http://schemas.openxmlformats.org/officeDocument/2006/relationships/hyperlink" Target="http://es.wikipedia.org/wiki/DVD" TargetMode="External"/><Relationship Id="rId4" Type="http://schemas.openxmlformats.org/officeDocument/2006/relationships/hyperlink" Target="http://es.wikipedia.org/wiki/CD-RW"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es.wikipedia.org/wiki/Microsoft_Windows" TargetMode="External"/><Relationship Id="rId2" Type="http://schemas.openxmlformats.org/officeDocument/2006/relationships/hyperlink" Target="http://es.wikipedia.org/wiki/MS-DOS" TargetMode="External"/><Relationship Id="rId1" Type="http://schemas.openxmlformats.org/officeDocument/2006/relationships/slideLayout" Target="../slideLayouts/slideLayout2.xml"/><Relationship Id="rId5" Type="http://schemas.openxmlformats.org/officeDocument/2006/relationships/hyperlink" Target="http://es.wikipedia.org/wiki/UNIX" TargetMode="External"/><Relationship Id="rId4" Type="http://schemas.openxmlformats.org/officeDocument/2006/relationships/hyperlink" Target="http://es.wikipedia.org/wiki/Mac_OS"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Introducción a la Computación: Programa</a:t>
            </a:r>
            <a:endParaRPr lang="es-CL" dirty="0"/>
          </a:p>
        </p:txBody>
      </p:sp>
      <p:sp>
        <p:nvSpPr>
          <p:cNvPr id="14338" name="2 Marcador de contenido"/>
          <p:cNvSpPr>
            <a:spLocks noGrp="1"/>
          </p:cNvSpPr>
          <p:nvPr>
            <p:ph idx="1"/>
          </p:nvPr>
        </p:nvSpPr>
        <p:spPr/>
        <p:txBody>
          <a:bodyPr/>
          <a:lstStyle/>
          <a:p>
            <a:pPr algn="just" eaLnBrk="1" hangingPunct="1">
              <a:lnSpc>
                <a:spcPct val="80000"/>
              </a:lnSpc>
            </a:pPr>
            <a:r>
              <a:rPr lang="es-CL" sz="2200" b="1" smtClean="0"/>
              <a:t>Objetivo general</a:t>
            </a:r>
            <a:r>
              <a:rPr lang="es-CL" sz="2200" smtClean="0"/>
              <a:t>: Diferenciar las partes y equipos, la estructura interna de los medios de almacenamiento. Adquirir conocimiento de los ambientes de sistemas operativos y los niveles de lenguajes de programación.</a:t>
            </a:r>
          </a:p>
          <a:p>
            <a:pPr algn="just" eaLnBrk="1" hangingPunct="1">
              <a:lnSpc>
                <a:spcPct val="80000"/>
              </a:lnSpc>
            </a:pPr>
            <a:r>
              <a:rPr lang="es-CL" sz="2200" b="1" smtClean="0"/>
              <a:t>Unidades temáticas</a:t>
            </a:r>
            <a:r>
              <a:rPr lang="es-CL" sz="2200" smtClean="0"/>
              <a:t>:</a:t>
            </a:r>
          </a:p>
          <a:p>
            <a:pPr lvl="1" algn="just" eaLnBrk="1" hangingPunct="1">
              <a:lnSpc>
                <a:spcPct val="80000"/>
              </a:lnSpc>
            </a:pPr>
            <a:r>
              <a:rPr lang="es-CL" sz="2000" smtClean="0"/>
              <a:t>1. </a:t>
            </a:r>
            <a:r>
              <a:rPr lang="es-CL" sz="2000" i="1" smtClean="0"/>
              <a:t>Definición de Conceptos (10 hrs). </a:t>
            </a:r>
            <a:r>
              <a:rPr lang="es-CL" sz="2000" smtClean="0"/>
              <a:t>Conocer el significado de diversos conceptos para así, adquirir un vocabulario técnico.</a:t>
            </a:r>
          </a:p>
          <a:p>
            <a:pPr lvl="1" algn="just" eaLnBrk="1" hangingPunct="1">
              <a:lnSpc>
                <a:spcPct val="80000"/>
              </a:lnSpc>
            </a:pPr>
            <a:r>
              <a:rPr lang="es-CL" sz="2000" smtClean="0"/>
              <a:t>2. </a:t>
            </a:r>
            <a:r>
              <a:rPr lang="es-CL" sz="2000" i="1" smtClean="0"/>
              <a:t>Ambientes de sistemas operativos (18 hrs). </a:t>
            </a:r>
            <a:r>
              <a:rPr lang="es-CL" sz="2000" smtClean="0"/>
              <a:t>Dominar el sistema operativo mas empleado en microcomputadores.</a:t>
            </a:r>
          </a:p>
          <a:p>
            <a:pPr lvl="1" algn="just" eaLnBrk="1" hangingPunct="1">
              <a:lnSpc>
                <a:spcPct val="80000"/>
              </a:lnSpc>
            </a:pPr>
            <a:r>
              <a:rPr lang="es-CL" sz="2000" smtClean="0"/>
              <a:t>3. </a:t>
            </a:r>
            <a:r>
              <a:rPr lang="es-CL" sz="2000" i="1" smtClean="0"/>
              <a:t>Conceptos de Lenguajes (22 hrs). </a:t>
            </a:r>
            <a:r>
              <a:rPr lang="es-CL" sz="2000" smtClean="0"/>
              <a:t>Reconocer y clasificar los tipos de lenguajes y su nivel. Identificar los utilitarios en la administración del sistema y sus unidades periféricas.</a:t>
            </a:r>
          </a:p>
          <a:p>
            <a:pPr lvl="1" algn="just" eaLnBrk="1" hangingPunct="1">
              <a:lnSpc>
                <a:spcPct val="80000"/>
              </a:lnSpc>
            </a:pPr>
            <a:r>
              <a:rPr lang="es-CL" sz="2000" smtClean="0"/>
              <a:t>4. </a:t>
            </a:r>
            <a:r>
              <a:rPr lang="es-CL" sz="2000" i="1" smtClean="0"/>
              <a:t>Los dispositivos periféricos (22 hrs</a:t>
            </a:r>
            <a:r>
              <a:rPr lang="es-CL" sz="2000" smtClean="0"/>
              <a:t>). Tener conocimiento de la mayoría de los periféricos existentes en el mercado y de sus características. </a:t>
            </a:r>
          </a:p>
          <a:p>
            <a:pPr lvl="1" algn="just" eaLnBrk="1" hangingPunct="1">
              <a:lnSpc>
                <a:spcPct val="80000"/>
              </a:lnSpc>
            </a:pPr>
            <a:endParaRPr lang="es-CL" sz="20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24578" name="2 Marcador de contenido"/>
          <p:cNvSpPr>
            <a:spLocks noGrp="1"/>
          </p:cNvSpPr>
          <p:nvPr>
            <p:ph idx="1"/>
          </p:nvPr>
        </p:nvSpPr>
        <p:spPr/>
        <p:txBody>
          <a:bodyPr/>
          <a:lstStyle/>
          <a:p>
            <a:pPr algn="just" eaLnBrk="1" hangingPunct="1">
              <a:lnSpc>
                <a:spcPct val="80000"/>
              </a:lnSpc>
            </a:pPr>
            <a:r>
              <a:rPr lang="es-CL" sz="2400" smtClean="0"/>
              <a:t>CPU(Central Processing Unit: </a:t>
            </a:r>
            <a:r>
              <a:rPr lang="es-CL" sz="2400" b="1" smtClean="0"/>
              <a:t>U</a:t>
            </a:r>
            <a:r>
              <a:rPr lang="es-CL" sz="2400" smtClean="0"/>
              <a:t>nidad </a:t>
            </a:r>
            <a:r>
              <a:rPr lang="es-CL" sz="2400" b="1" smtClean="0"/>
              <a:t>C</a:t>
            </a:r>
            <a:r>
              <a:rPr lang="es-CL" sz="2400" smtClean="0"/>
              <a:t>entral de </a:t>
            </a:r>
            <a:r>
              <a:rPr lang="es-CL" sz="2400" b="1" smtClean="0"/>
              <a:t>P</a:t>
            </a:r>
            <a:r>
              <a:rPr lang="es-CL" sz="2400" smtClean="0"/>
              <a:t>rocesamiento).</a:t>
            </a:r>
          </a:p>
          <a:p>
            <a:pPr lvl="1" algn="just" eaLnBrk="1" hangingPunct="1">
              <a:lnSpc>
                <a:spcPct val="80000"/>
              </a:lnSpc>
            </a:pPr>
            <a:r>
              <a:rPr lang="es-CL" sz="2000" smtClean="0"/>
              <a:t>Es el componente fundamental del computador. Encargado de interpretar (ejecutar) instrucciones para procesar datos. </a:t>
            </a:r>
          </a:p>
          <a:p>
            <a:pPr lvl="1" algn="just" eaLnBrk="1" hangingPunct="1">
              <a:lnSpc>
                <a:spcPct val="80000"/>
              </a:lnSpc>
            </a:pPr>
            <a:r>
              <a:rPr lang="es-CL" sz="2000" smtClean="0"/>
              <a:t>Tiene un conjunto definido (finito) de instrucciones posibles que puede ejecutar.</a:t>
            </a:r>
          </a:p>
          <a:p>
            <a:pPr lvl="1" algn="just" eaLnBrk="1" hangingPunct="1">
              <a:lnSpc>
                <a:spcPct val="80000"/>
              </a:lnSpc>
            </a:pPr>
            <a:r>
              <a:rPr lang="es-CL" sz="2000" smtClean="0"/>
              <a:t>En los computadores modernos, la función de la CPU la realiza uno o más microprocesadores. Un </a:t>
            </a:r>
            <a:r>
              <a:rPr lang="es-CL" sz="2000" i="1" smtClean="0"/>
              <a:t>microprocesador</a:t>
            </a:r>
            <a:r>
              <a:rPr lang="es-CL" sz="2000" smtClean="0"/>
              <a:t> es una CPU manufacturada como un único circuito integrado.</a:t>
            </a:r>
          </a:p>
          <a:p>
            <a:pPr lvl="1" algn="just" eaLnBrk="1" hangingPunct="1">
              <a:lnSpc>
                <a:spcPct val="80000"/>
              </a:lnSpc>
            </a:pPr>
            <a:r>
              <a:rPr lang="es-CL" sz="2000" smtClean="0"/>
              <a:t>Un servidor de red o una máquina de cálculo de alto rendimiento (supercomputación), puede tener varios, incluso miles de microprocesadores trabajando simultáneamente o en paralelo (multiprocesamiento); en ese caso, todo ese conjunto, conforma la CPU de la máquina (paralela).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25602" name="Rectangle 3"/>
          <p:cNvSpPr>
            <a:spLocks noGrp="1"/>
          </p:cNvSpPr>
          <p:nvPr>
            <p:ph type="body" idx="1"/>
          </p:nvPr>
        </p:nvSpPr>
        <p:spPr/>
        <p:txBody>
          <a:bodyPr/>
          <a:lstStyle/>
          <a:p>
            <a:r>
              <a:rPr lang="es-ES" smtClean="0"/>
              <a:t>Que tiene internamente una CPU?</a:t>
            </a:r>
          </a:p>
          <a:p>
            <a:pPr lvl="1"/>
            <a:endParaRPr lang="es-ES" smtClean="0"/>
          </a:p>
        </p:txBody>
      </p:sp>
      <p:pic>
        <p:nvPicPr>
          <p:cNvPr id="25603" name="Picture 5" descr="210px-CPU_block_diagram"/>
          <p:cNvPicPr>
            <a:picLocks noChangeAspect="1" noChangeArrowheads="1"/>
          </p:cNvPicPr>
          <p:nvPr/>
        </p:nvPicPr>
        <p:blipFill>
          <a:blip r:embed="rId2"/>
          <a:srcRect/>
          <a:stretch>
            <a:fillRect/>
          </a:stretch>
        </p:blipFill>
        <p:spPr bwMode="auto">
          <a:xfrm>
            <a:off x="5651500" y="2852738"/>
            <a:ext cx="2000250" cy="2771775"/>
          </a:xfrm>
          <a:prstGeom prst="rect">
            <a:avLst/>
          </a:prstGeom>
          <a:noFill/>
          <a:ln w="9525">
            <a:noFill/>
            <a:miter lim="800000"/>
            <a:headEnd/>
            <a:tailEnd/>
          </a:ln>
        </p:spPr>
      </p:pic>
      <p:sp>
        <p:nvSpPr>
          <p:cNvPr id="25604" name="Text Box 6"/>
          <p:cNvSpPr txBox="1">
            <a:spLocks noChangeArrowheads="1"/>
          </p:cNvSpPr>
          <p:nvPr/>
        </p:nvSpPr>
        <p:spPr bwMode="auto">
          <a:xfrm>
            <a:off x="827088" y="2349500"/>
            <a:ext cx="4249737" cy="4078288"/>
          </a:xfrm>
          <a:prstGeom prst="rect">
            <a:avLst/>
          </a:prstGeom>
          <a:noFill/>
          <a:ln w="9525">
            <a:noFill/>
            <a:miter lim="800000"/>
            <a:headEnd/>
            <a:tailEnd/>
          </a:ln>
        </p:spPr>
        <p:txBody>
          <a:bodyPr>
            <a:spAutoFit/>
          </a:bodyPr>
          <a:lstStyle/>
          <a:p>
            <a:pPr>
              <a:spcBef>
                <a:spcPct val="50000"/>
              </a:spcBef>
            </a:pPr>
            <a:r>
              <a:rPr lang="es-ES" b="1"/>
              <a:t>Bloques o unidades funcionales. Operación</a:t>
            </a:r>
            <a:r>
              <a:rPr lang="es-ES"/>
              <a:t>:</a:t>
            </a:r>
          </a:p>
          <a:p>
            <a:pPr algn="just">
              <a:spcBef>
                <a:spcPct val="50000"/>
              </a:spcBef>
              <a:buFontTx/>
              <a:buChar char="•"/>
            </a:pPr>
            <a:r>
              <a:rPr lang="es-ES"/>
              <a:t> Lectura y recuperación (carga, “fetch”) de una instrucción en memoria principal, indicada por el “registro contador de programa” (PC).</a:t>
            </a:r>
          </a:p>
          <a:p>
            <a:pPr algn="just">
              <a:spcBef>
                <a:spcPct val="50000"/>
              </a:spcBef>
              <a:buFontTx/>
              <a:buChar char="•"/>
            </a:pPr>
            <a:r>
              <a:rPr lang="es-ES"/>
              <a:t>Decodificación de la instrucción para identificar el tipo y sus operandos.</a:t>
            </a:r>
          </a:p>
          <a:p>
            <a:pPr algn="just">
              <a:spcBef>
                <a:spcPct val="50000"/>
              </a:spcBef>
              <a:buFontTx/>
              <a:buChar char="•"/>
            </a:pPr>
            <a:r>
              <a:rPr lang="es-ES"/>
              <a:t>Carga de los operandos en los registros</a:t>
            </a:r>
          </a:p>
          <a:p>
            <a:pPr algn="just">
              <a:spcBef>
                <a:spcPct val="50000"/>
              </a:spcBef>
              <a:buFontTx/>
              <a:buChar char="•"/>
            </a:pPr>
            <a:r>
              <a:rPr lang="es-ES"/>
              <a:t>Ejecución de la operación en la ALU.</a:t>
            </a:r>
          </a:p>
          <a:p>
            <a:pPr algn="just">
              <a:spcBef>
                <a:spcPct val="50000"/>
              </a:spcBef>
              <a:buFontTx/>
              <a:buChar char="•"/>
            </a:pPr>
            <a:endParaRPr lang="es-E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p:txBody>
          <a:bodyPr/>
          <a:lstStyle/>
          <a:p>
            <a:r>
              <a:rPr lang="es-CL" sz="3600" smtClean="0"/>
              <a:t>Definición de Conceptos básicos de hardware</a:t>
            </a:r>
            <a:endParaRPr lang="es-ES" sz="3600" smtClean="0"/>
          </a:p>
        </p:txBody>
      </p:sp>
      <p:sp>
        <p:nvSpPr>
          <p:cNvPr id="26626" name="Rectangle 3"/>
          <p:cNvSpPr>
            <a:spLocks noGrp="1"/>
          </p:cNvSpPr>
          <p:nvPr>
            <p:ph type="body" idx="1"/>
          </p:nvPr>
        </p:nvSpPr>
        <p:spPr>
          <a:xfrm>
            <a:off x="457200" y="1600200"/>
            <a:ext cx="2890838" cy="604838"/>
          </a:xfrm>
        </p:spPr>
        <p:txBody>
          <a:bodyPr/>
          <a:lstStyle/>
          <a:p>
            <a:pPr>
              <a:lnSpc>
                <a:spcPct val="80000"/>
              </a:lnSpc>
            </a:pPr>
            <a:r>
              <a:rPr lang="es-ES" sz="1600" smtClean="0"/>
              <a:t>Mas en detalle (Micro arquitectura Intel Core 2).</a:t>
            </a:r>
          </a:p>
        </p:txBody>
      </p:sp>
      <p:pic>
        <p:nvPicPr>
          <p:cNvPr id="26627" name="Picture 5" descr="300px-Intel_Core2_arch"/>
          <p:cNvPicPr>
            <a:picLocks noChangeAspect="1" noChangeArrowheads="1"/>
          </p:cNvPicPr>
          <p:nvPr/>
        </p:nvPicPr>
        <p:blipFill>
          <a:blip r:embed="rId2"/>
          <a:srcRect/>
          <a:stretch>
            <a:fillRect/>
          </a:stretch>
        </p:blipFill>
        <p:spPr bwMode="auto">
          <a:xfrm>
            <a:off x="2643188" y="1341438"/>
            <a:ext cx="5745162" cy="525621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27650" name="2 Marcador de contenido"/>
          <p:cNvSpPr>
            <a:spLocks noGrp="1"/>
          </p:cNvSpPr>
          <p:nvPr>
            <p:ph idx="1"/>
          </p:nvPr>
        </p:nvSpPr>
        <p:spPr>
          <a:xfrm>
            <a:off x="457200" y="1600200"/>
            <a:ext cx="7859713" cy="938213"/>
          </a:xfrm>
        </p:spPr>
        <p:txBody>
          <a:bodyPr/>
          <a:lstStyle/>
          <a:p>
            <a:pPr eaLnBrk="1" hangingPunct="1"/>
            <a:r>
              <a:rPr lang="es-CL" sz="2800" smtClean="0"/>
              <a:t>Microprocesador de 64 bits doble núcleo; el AMD Athlon 64 X2 3600 instalado en una placa madre.</a:t>
            </a:r>
          </a:p>
        </p:txBody>
      </p:sp>
      <p:pic>
        <p:nvPicPr>
          <p:cNvPr id="27651" name="Picture 2"/>
          <p:cNvPicPr>
            <a:picLocks noChangeAspect="1" noChangeArrowheads="1"/>
          </p:cNvPicPr>
          <p:nvPr/>
        </p:nvPicPr>
        <p:blipFill>
          <a:blip r:embed="rId2"/>
          <a:srcRect/>
          <a:stretch>
            <a:fillRect/>
          </a:stretch>
        </p:blipFill>
        <p:spPr bwMode="auto">
          <a:xfrm>
            <a:off x="2195513" y="2565400"/>
            <a:ext cx="4646612" cy="310197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28674" name="Rectangle 3"/>
          <p:cNvSpPr>
            <a:spLocks noGrp="1"/>
          </p:cNvSpPr>
          <p:nvPr>
            <p:ph type="body" idx="1"/>
          </p:nvPr>
        </p:nvSpPr>
        <p:spPr/>
        <p:txBody>
          <a:bodyPr/>
          <a:lstStyle/>
          <a:p>
            <a:pPr>
              <a:lnSpc>
                <a:spcPct val="80000"/>
              </a:lnSpc>
            </a:pPr>
            <a:r>
              <a:rPr lang="es-ES" sz="2000" b="1" smtClean="0"/>
              <a:t>Tipos de registros de una CPU:</a:t>
            </a:r>
          </a:p>
          <a:p>
            <a:pPr lvl="1" algn="just">
              <a:lnSpc>
                <a:spcPct val="80000"/>
              </a:lnSpc>
            </a:pPr>
            <a:r>
              <a:rPr lang="es-ES" sz="1800" b="1" smtClean="0"/>
              <a:t>Registros de datos.</a:t>
            </a:r>
            <a:r>
              <a:rPr lang="es-ES" sz="1800" smtClean="0"/>
              <a:t> Son usados para guardar números enteros. En algunas computadoras antiguas, existía un único registro donde se guardaba toda la información, llamado </a:t>
            </a:r>
            <a:r>
              <a:rPr lang="es-ES" sz="1800" i="1" smtClean="0"/>
              <a:t>acumulador</a:t>
            </a:r>
            <a:r>
              <a:rPr lang="es-ES" sz="1800" smtClean="0"/>
              <a:t>. </a:t>
            </a:r>
          </a:p>
          <a:p>
            <a:pPr lvl="1" algn="just">
              <a:lnSpc>
                <a:spcPct val="80000"/>
              </a:lnSpc>
            </a:pPr>
            <a:r>
              <a:rPr lang="es-ES" sz="1800" b="1" smtClean="0"/>
              <a:t>Registros de memoria.</a:t>
            </a:r>
            <a:r>
              <a:rPr lang="es-ES" sz="1800" smtClean="0"/>
              <a:t> Son usados para guardar exclusivamente direcciones de memoria. Eran muy usados en la arquitectura Harvard, ya que muchas veces las direcciones tenían un tamaño de palabra distinto que los datos. </a:t>
            </a:r>
          </a:p>
          <a:p>
            <a:pPr lvl="1" algn="just">
              <a:lnSpc>
                <a:spcPct val="80000"/>
              </a:lnSpc>
            </a:pPr>
            <a:r>
              <a:rPr lang="es-ES" sz="1800" b="1" smtClean="0"/>
              <a:t>Registros de propósito general</a:t>
            </a:r>
            <a:r>
              <a:rPr lang="es-ES" sz="1800" smtClean="0"/>
              <a:t> (GPR: </a:t>
            </a:r>
            <a:r>
              <a:rPr lang="es-ES" sz="1800" i="1" smtClean="0"/>
              <a:t>General Purpose Registers</a:t>
            </a:r>
            <a:r>
              <a:rPr lang="es-ES" sz="1800" smtClean="0"/>
              <a:t>) pueden guardar tanto datos como direcciones. Son fundamentales en la arquitectura de von Neumann. La mayor parte de las computadoras modernas usa GPR. </a:t>
            </a:r>
          </a:p>
          <a:p>
            <a:pPr lvl="1" algn="just">
              <a:lnSpc>
                <a:spcPct val="80000"/>
              </a:lnSpc>
            </a:pPr>
            <a:r>
              <a:rPr lang="es-ES" sz="1800" b="1" smtClean="0"/>
              <a:t>Registros de punto flotante.</a:t>
            </a:r>
            <a:r>
              <a:rPr lang="es-ES" sz="1800" smtClean="0"/>
              <a:t> Son usados para guardar datos en formato de punto flotante. </a:t>
            </a:r>
          </a:p>
          <a:p>
            <a:pPr lvl="1" algn="just">
              <a:lnSpc>
                <a:spcPct val="80000"/>
              </a:lnSpc>
            </a:pPr>
            <a:r>
              <a:rPr lang="es-ES" sz="1800" b="1" smtClean="0"/>
              <a:t>Registros constantes.</a:t>
            </a:r>
            <a:r>
              <a:rPr lang="es-ES" sz="1800" smtClean="0"/>
              <a:t> Tienen valores creados por hardware de sólo lectura. Por ejemplo, en MIPS el registro cero siempre vale 0. </a:t>
            </a:r>
          </a:p>
          <a:p>
            <a:pPr lvl="1" algn="just">
              <a:lnSpc>
                <a:spcPct val="80000"/>
              </a:lnSpc>
            </a:pPr>
            <a:r>
              <a:rPr lang="es-ES" sz="1800" b="1" smtClean="0"/>
              <a:t>Registros de propósito específico.</a:t>
            </a:r>
            <a:r>
              <a:rPr lang="es-ES" sz="1800" smtClean="0"/>
              <a:t> Guardan información específica del estado del sistema, como el puntero de pila o el registro de estado. </a:t>
            </a:r>
          </a:p>
          <a:p>
            <a:pPr algn="just">
              <a:lnSpc>
                <a:spcPct val="80000"/>
              </a:lnSpc>
            </a:pPr>
            <a:r>
              <a:rPr lang="es-ES" sz="2000" smtClean="0"/>
              <a:t>La cantidad y características de los registros, varían según los modelos de CPU de los muchos fabricantes.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29698" name="Rectangle 3"/>
          <p:cNvSpPr>
            <a:spLocks noGrp="1"/>
          </p:cNvSpPr>
          <p:nvPr>
            <p:ph type="body" idx="1"/>
          </p:nvPr>
        </p:nvSpPr>
        <p:spPr/>
        <p:txBody>
          <a:bodyPr/>
          <a:lstStyle/>
          <a:p>
            <a:pPr>
              <a:lnSpc>
                <a:spcPct val="80000"/>
              </a:lnSpc>
            </a:pPr>
            <a:r>
              <a:rPr lang="es-ES" sz="2400" smtClean="0"/>
              <a:t>Registros especiales de CPU:</a:t>
            </a:r>
          </a:p>
          <a:p>
            <a:pPr lvl="1" algn="just">
              <a:lnSpc>
                <a:spcPct val="80000"/>
              </a:lnSpc>
            </a:pPr>
            <a:r>
              <a:rPr lang="es-ES" sz="2000" i="1" smtClean="0"/>
              <a:t>Contador de programa</a:t>
            </a:r>
            <a:r>
              <a:rPr lang="es-ES" sz="2000" smtClean="0"/>
              <a:t> (</a:t>
            </a:r>
            <a:r>
              <a:rPr lang="es-ES" sz="2000" b="1" smtClean="0"/>
              <a:t>Program Counter</a:t>
            </a:r>
            <a:r>
              <a:rPr lang="es-ES" sz="2000" smtClean="0"/>
              <a:t> o </a:t>
            </a:r>
            <a:r>
              <a:rPr lang="es-ES" sz="2000" b="1" smtClean="0"/>
              <a:t>PC</a:t>
            </a:r>
            <a:r>
              <a:rPr lang="es-ES" sz="2000" smtClean="0"/>
              <a:t>). Dependiendo de la CPU, contiene o la dirección de la instrucción que es ejecutada, o la dirección de la próxima instrucción a ser ejecutada.  </a:t>
            </a:r>
          </a:p>
          <a:p>
            <a:pPr lvl="1" algn="just">
              <a:lnSpc>
                <a:spcPct val="80000"/>
              </a:lnSpc>
            </a:pPr>
            <a:r>
              <a:rPr lang="es-ES" sz="2000" i="1" smtClean="0"/>
              <a:t>Acumulador</a:t>
            </a:r>
            <a:r>
              <a:rPr lang="es-ES" sz="2000" smtClean="0"/>
              <a:t>. Almacena temporalmente los resultados aritméticos y lógicos intermedios que serán tratados por el circuito operacional de la unidad aritmético-lógica (ALU). </a:t>
            </a:r>
          </a:p>
          <a:p>
            <a:pPr lvl="1" algn="just">
              <a:lnSpc>
                <a:spcPct val="80000"/>
              </a:lnSpc>
            </a:pPr>
            <a:r>
              <a:rPr lang="es-ES" sz="2000" i="1" smtClean="0"/>
              <a:t>Registro de instrucción</a:t>
            </a:r>
            <a:r>
              <a:rPr lang="es-ES" sz="2000" smtClean="0"/>
              <a:t>. Almacena la instrucción que se está ejecutando. En los procesadores simples, cada instrucción a ser ejecutada es cargada en el registro de la instrucción que la contiene mientras se decodifica, prepara y ejecuta; un proceso de varios pasos. Los procesadores más complejos usan una tubería (“pipeline”)de registros de instrucción donde cada etapa de la tubería hace parte del trabajo, decodificación, preparación, o ejecución, y después pasa el resultado a la siguiente etapa para realizar el siguiente paso hasta que la instrucción es procesada totalmente. </a:t>
            </a:r>
          </a:p>
          <a:p>
            <a:pPr>
              <a:lnSpc>
                <a:spcPct val="80000"/>
              </a:lnSpc>
            </a:pPr>
            <a:endParaRPr lang="es-ES" sz="24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30722" name="Rectangle 3"/>
          <p:cNvSpPr>
            <a:spLocks noGrp="1"/>
          </p:cNvSpPr>
          <p:nvPr>
            <p:ph type="body" idx="1"/>
          </p:nvPr>
        </p:nvSpPr>
        <p:spPr/>
        <p:txBody>
          <a:bodyPr/>
          <a:lstStyle/>
          <a:p>
            <a:pPr lvl="1" algn="just">
              <a:lnSpc>
                <a:spcPct val="80000"/>
              </a:lnSpc>
            </a:pPr>
            <a:r>
              <a:rPr lang="es-ES" sz="2000" i="1" smtClean="0"/>
              <a:t>Registro de pila</a:t>
            </a:r>
            <a:r>
              <a:rPr lang="es-ES" sz="2000" smtClean="0"/>
              <a:t>. Mantiene la pista de la posición actual de la pila de llamadas. En una máquina de arquitectura basada en acumulador, éste puede ser un registro dedicado como el puntero de pila (SP: </a:t>
            </a:r>
            <a:r>
              <a:rPr lang="es-ES" sz="2000" i="1" smtClean="0"/>
              <a:t>stack pointer</a:t>
            </a:r>
            <a:r>
              <a:rPr lang="es-ES" sz="2000" smtClean="0"/>
              <a:t>) de una máquina Intel x86. En una máquina de registro general, puede ser un registro reservado por convención, como el de las máquinas </a:t>
            </a:r>
            <a:r>
              <a:rPr lang="es-ES" sz="2000" smtClean="0">
                <a:hlinkClick r:id="rId2" tooltip="PDP-11"/>
              </a:rPr>
              <a:t>PDP-11</a:t>
            </a:r>
            <a:r>
              <a:rPr lang="es-ES" sz="2000" smtClean="0"/>
              <a:t> o </a:t>
            </a:r>
            <a:r>
              <a:rPr lang="es-ES" sz="2000" smtClean="0">
                <a:hlinkClick r:id="rId3" tooltip="RISC"/>
              </a:rPr>
              <a:t>RISC</a:t>
            </a:r>
            <a:r>
              <a:rPr lang="es-ES" sz="2000" smtClean="0"/>
              <a:t>. </a:t>
            </a:r>
          </a:p>
          <a:p>
            <a:pPr lvl="1" algn="just">
              <a:lnSpc>
                <a:spcPct val="80000"/>
              </a:lnSpc>
            </a:pPr>
            <a:r>
              <a:rPr lang="es-ES" sz="2000" i="1" smtClean="0"/>
              <a:t>Registro índice</a:t>
            </a:r>
            <a:r>
              <a:rPr lang="es-ES" sz="2000" smtClean="0"/>
              <a:t>. Usado para direccionar los datos de proceso hacia o desde la memoria RAM. </a:t>
            </a:r>
          </a:p>
          <a:p>
            <a:pPr lvl="1" algn="just">
              <a:lnSpc>
                <a:spcPct val="80000"/>
              </a:lnSpc>
            </a:pPr>
            <a:r>
              <a:rPr lang="es-ES" sz="2000" i="1" smtClean="0"/>
              <a:t>Registro MDR</a:t>
            </a:r>
            <a:r>
              <a:rPr lang="es-ES" sz="2000" smtClean="0"/>
              <a:t> (</a:t>
            </a:r>
            <a:r>
              <a:rPr lang="es-ES" sz="2000" b="1" smtClean="0"/>
              <a:t>Memory Data Register</a:t>
            </a:r>
            <a:r>
              <a:rPr lang="es-ES" sz="2000" smtClean="0"/>
              <a:t>). Es un registro específico de alta velocidad y poca capacidad, integrado en el microprocesador. Está conectado al bus de datos y a través de él, el CPU lee o escribe un dato a dicho bus que, a continuación, llegará a la memoria o a un puerto de entrada/salida. </a:t>
            </a:r>
          </a:p>
          <a:p>
            <a:pPr lvl="1" algn="just">
              <a:lnSpc>
                <a:spcPct val="80000"/>
              </a:lnSpc>
            </a:pPr>
            <a:r>
              <a:rPr lang="es-ES" sz="2000" i="1" smtClean="0"/>
              <a:t>Registro MAR </a:t>
            </a:r>
            <a:r>
              <a:rPr lang="es-ES" sz="2000" smtClean="0"/>
              <a:t>(</a:t>
            </a:r>
            <a:r>
              <a:rPr lang="es-ES" sz="2000" b="1" smtClean="0"/>
              <a:t>Memory Address Register</a:t>
            </a:r>
            <a:r>
              <a:rPr lang="es-ES" sz="2000" smtClean="0"/>
              <a:t>). Es un registro específico de alta velocidad, integrado en el microprocesador y que contiene la dirección del dato que se quiere leer o escribir. El registro está conectado con el bus de direcciones, y su contenido se refleja en este bus. </a:t>
            </a:r>
            <a:endParaRPr lang="es-ES" sz="18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31746" name="Rectangle 3"/>
          <p:cNvSpPr>
            <a:spLocks noGrp="1"/>
          </p:cNvSpPr>
          <p:nvPr>
            <p:ph type="body" idx="1"/>
          </p:nvPr>
        </p:nvSpPr>
        <p:spPr/>
        <p:txBody>
          <a:bodyPr/>
          <a:lstStyle/>
          <a:p>
            <a:pPr>
              <a:lnSpc>
                <a:spcPct val="80000"/>
              </a:lnSpc>
            </a:pPr>
            <a:r>
              <a:rPr lang="es-ES" sz="2800" smtClean="0"/>
              <a:t>Paralelismo en CPU (microparalelismo). Hay dos formas:</a:t>
            </a:r>
          </a:p>
          <a:p>
            <a:pPr lvl="1">
              <a:lnSpc>
                <a:spcPct val="80000"/>
              </a:lnSpc>
            </a:pPr>
            <a:r>
              <a:rPr lang="es-ES" sz="2400" smtClean="0"/>
              <a:t>“Pipelining” (entubado) de instrucciones (ILP: Instruction Level Parallelism).</a:t>
            </a:r>
          </a:p>
          <a:p>
            <a:pPr lvl="1">
              <a:lnSpc>
                <a:spcPct val="80000"/>
              </a:lnSpc>
            </a:pPr>
            <a:r>
              <a:rPr lang="es-ES" sz="2400" smtClean="0"/>
              <a:t>Ejecución simultánea de hilos o “hebras” (“threads”); es decir múltiples programas individuales.</a:t>
            </a:r>
          </a:p>
          <a:p>
            <a:pPr>
              <a:lnSpc>
                <a:spcPct val="80000"/>
              </a:lnSpc>
            </a:pPr>
            <a:r>
              <a:rPr lang="es-ES" sz="2800" smtClean="0"/>
              <a:t>ILP: Ejecución de instrucciones y ciclos de reloj.</a:t>
            </a:r>
          </a:p>
          <a:p>
            <a:pPr lvl="1" algn="just">
              <a:lnSpc>
                <a:spcPct val="80000"/>
              </a:lnSpc>
            </a:pPr>
            <a:r>
              <a:rPr lang="es-ES" sz="2400" smtClean="0"/>
              <a:t>Una CPU </a:t>
            </a:r>
            <a:r>
              <a:rPr lang="es-ES" sz="2400" b="1" smtClean="0"/>
              <a:t>subescalar</a:t>
            </a:r>
            <a:r>
              <a:rPr lang="es-ES" sz="2400" smtClean="0"/>
              <a:t> opera sobre y ejecuta una sola instrucción con una o dos piezas de datos a la vez, en mas de un ciclo de reloj (varios ciclos por instrucción). </a:t>
            </a:r>
          </a:p>
          <a:p>
            <a:pPr lvl="1">
              <a:lnSpc>
                <a:spcPct val="80000"/>
              </a:lnSpc>
            </a:pPr>
            <a:r>
              <a:rPr lang="es-ES" sz="2400" smtClean="0"/>
              <a:t>Una CPU </a:t>
            </a:r>
            <a:r>
              <a:rPr lang="es-ES" sz="2400" b="1" smtClean="0"/>
              <a:t>escalar</a:t>
            </a:r>
            <a:r>
              <a:rPr lang="es-ES" sz="2400" smtClean="0"/>
              <a:t> ejecuta una instrucción por ciclo de reloj.</a:t>
            </a:r>
          </a:p>
          <a:p>
            <a:pPr lvl="1">
              <a:lnSpc>
                <a:spcPct val="80000"/>
              </a:lnSpc>
            </a:pPr>
            <a:r>
              <a:rPr lang="es-ES" sz="2400" smtClean="0"/>
              <a:t>Una CPU es </a:t>
            </a:r>
            <a:r>
              <a:rPr lang="es-ES" sz="2400" b="1" smtClean="0"/>
              <a:t>superescalar</a:t>
            </a:r>
            <a:r>
              <a:rPr lang="es-ES" sz="2400" smtClean="0"/>
              <a:t> si puede ejecutar mas de una instrucción por ciclo de reloj (varias instrucciones por ciclo).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32770" name="Rectangle 3"/>
          <p:cNvSpPr>
            <a:spLocks noGrp="1"/>
          </p:cNvSpPr>
          <p:nvPr>
            <p:ph type="body" idx="1"/>
          </p:nvPr>
        </p:nvSpPr>
        <p:spPr/>
        <p:txBody>
          <a:bodyPr/>
          <a:lstStyle/>
          <a:p>
            <a:r>
              <a:rPr lang="es-ES" sz="2800" smtClean="0"/>
              <a:t>Idea del “Pipelining”.</a:t>
            </a:r>
          </a:p>
          <a:p>
            <a:pPr lvl="1" algn="just"/>
            <a:r>
              <a:rPr lang="es-ES" sz="2400" smtClean="0"/>
              <a:t>Comenzar a ejecutar los primeros pasos de leer y decodificar la instrucción siguiente, antes de que la instrucción actual haya terminado de ejecutarse. La idea es no tener componentes ociosos esperando.</a:t>
            </a:r>
          </a:p>
          <a:p>
            <a:pPr lvl="1" algn="just"/>
            <a:r>
              <a:rPr lang="es-ES" sz="2400" smtClean="0"/>
              <a:t>Se puede tener múltiples unidades idénticas de ejecución interna.</a:t>
            </a:r>
          </a:p>
          <a:p>
            <a:pPr lvl="1" algn="just"/>
            <a:r>
              <a:rPr lang="es-ES" sz="2400" smtClean="0"/>
              <a:t>Problema (en general del paralelismo): la dependencia de datos. Casos en que, necesariamente, hay que esperar a que una instrucción termine antes de ejecutar la siguiente.</a:t>
            </a:r>
          </a:p>
          <a:p>
            <a:pPr lvl="1" algn="just">
              <a:buFont typeface="Arial" charset="0"/>
              <a:buNone/>
            </a:pPr>
            <a:endParaRPr lang="es-ES" sz="24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33794" name="Rectangle 3"/>
          <p:cNvSpPr>
            <a:spLocks noGrp="1"/>
          </p:cNvSpPr>
          <p:nvPr>
            <p:ph type="body" idx="1"/>
          </p:nvPr>
        </p:nvSpPr>
        <p:spPr>
          <a:xfrm>
            <a:off x="457200" y="1600200"/>
            <a:ext cx="8075613" cy="676275"/>
          </a:xfrm>
        </p:spPr>
        <p:txBody>
          <a:bodyPr/>
          <a:lstStyle/>
          <a:p>
            <a:pPr algn="just">
              <a:lnSpc>
                <a:spcPct val="80000"/>
              </a:lnSpc>
            </a:pPr>
            <a:r>
              <a:rPr lang="es-ES" sz="1600" smtClean="0"/>
              <a:t>Tubería superescalar simple. Supongamos 10 instrucciones secuenciales  idénticas a ejecutarse. </a:t>
            </a:r>
            <a:r>
              <a:rPr lang="es-ES" sz="1600" b="1" smtClean="0"/>
              <a:t>Al leer y despachar dos instrucciones a la vez</a:t>
            </a:r>
            <a:r>
              <a:rPr lang="es-ES" sz="1600" smtClean="0"/>
              <a:t>, un máximo de dos instrucciones por ciclo pueden ser completadas. </a:t>
            </a:r>
          </a:p>
        </p:txBody>
      </p:sp>
      <p:pic>
        <p:nvPicPr>
          <p:cNvPr id="33795" name="Picture 5" descr="300px-Superscalarpipeline"/>
          <p:cNvPicPr>
            <a:picLocks noChangeAspect="1" noChangeArrowheads="1"/>
          </p:cNvPicPr>
          <p:nvPr/>
        </p:nvPicPr>
        <p:blipFill>
          <a:blip r:embed="rId2"/>
          <a:srcRect/>
          <a:stretch>
            <a:fillRect/>
          </a:stretch>
        </p:blipFill>
        <p:spPr bwMode="auto">
          <a:xfrm>
            <a:off x="2051050" y="2430463"/>
            <a:ext cx="5834063" cy="336391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16386" name="2 Marcador de contenido"/>
          <p:cNvSpPr>
            <a:spLocks noGrp="1"/>
          </p:cNvSpPr>
          <p:nvPr>
            <p:ph idx="1"/>
          </p:nvPr>
        </p:nvSpPr>
        <p:spPr/>
        <p:txBody>
          <a:bodyPr/>
          <a:lstStyle/>
          <a:p>
            <a:pPr eaLnBrk="1" hangingPunct="1">
              <a:lnSpc>
                <a:spcPct val="80000"/>
              </a:lnSpc>
            </a:pPr>
            <a:r>
              <a:rPr lang="es-CL" sz="2700" smtClean="0"/>
              <a:t>Primero: Hardware.</a:t>
            </a:r>
          </a:p>
          <a:p>
            <a:pPr lvl="1" algn="just" eaLnBrk="1" hangingPunct="1">
              <a:lnSpc>
                <a:spcPct val="80000"/>
              </a:lnSpc>
            </a:pPr>
            <a:r>
              <a:rPr lang="es-CL" sz="2400" smtClean="0"/>
              <a:t>Elementos físicos tangibles (concretos) del computador y sus dispositivos periféricos. Hardware</a:t>
            </a:r>
            <a:r>
              <a:rPr lang="es-CL" sz="2400" smtClean="0">
                <a:sym typeface="Wingdings" pitchFamily="2" charset="2"/>
              </a:rPr>
              <a:t>”ferretería”.</a:t>
            </a:r>
          </a:p>
          <a:p>
            <a:pPr lvl="1" algn="just" eaLnBrk="1" hangingPunct="1">
              <a:lnSpc>
                <a:spcPct val="80000"/>
              </a:lnSpc>
            </a:pPr>
            <a:r>
              <a:rPr lang="es-CL" sz="2400" smtClean="0"/>
              <a:t>la </a:t>
            </a:r>
            <a:r>
              <a:rPr lang="es-CL" sz="2400" i="1" smtClean="0"/>
              <a:t>Real Academia Española </a:t>
            </a:r>
            <a:r>
              <a:rPr lang="es-CL" sz="2400" smtClean="0"/>
              <a:t>lo define como: «Conjunto de los componentes que integran la parte material de una computadora»</a:t>
            </a:r>
            <a:endParaRPr lang="es-CL" sz="2400" smtClean="0">
              <a:sym typeface="Wingdings" pitchFamily="2" charset="2"/>
            </a:endParaRPr>
          </a:p>
          <a:p>
            <a:pPr lvl="1" algn="just" eaLnBrk="1" hangingPunct="1">
              <a:lnSpc>
                <a:spcPct val="80000"/>
              </a:lnSpc>
            </a:pPr>
            <a:r>
              <a:rPr lang="es-CL" sz="2400" smtClean="0">
                <a:sym typeface="Wingdings" pitchFamily="2" charset="2"/>
              </a:rPr>
              <a:t>El computador es una </a:t>
            </a:r>
            <a:r>
              <a:rPr lang="es-CL" sz="2400" b="1" smtClean="0">
                <a:sym typeface="Wingdings" pitchFamily="2" charset="2"/>
              </a:rPr>
              <a:t>máquina</a:t>
            </a:r>
            <a:r>
              <a:rPr lang="es-CL" sz="2400" smtClean="0">
                <a:sym typeface="Wingdings" pitchFamily="2" charset="2"/>
              </a:rPr>
              <a:t>; un ente que realiza funciones (operaciones). Sin embargo, estas operaciones pueden ser materializadas (implementadas) con distintos elementos físicos (mecánicos, eléctricos, fluidos). Lo importante es la función que realiza.</a:t>
            </a:r>
          </a:p>
          <a:p>
            <a:pPr lvl="1" algn="just" eaLnBrk="1" hangingPunct="1">
              <a:lnSpc>
                <a:spcPct val="80000"/>
              </a:lnSpc>
            </a:pPr>
            <a:r>
              <a:rPr lang="es-CL" sz="2400" smtClean="0">
                <a:sym typeface="Wingdings" pitchFamily="2" charset="2"/>
              </a:rPr>
              <a:t>En sus inicios se intentaron implementaciones mecánicas del computador (Máquina analítica de Babbage, Calculadora de Pascal, etc).</a:t>
            </a:r>
            <a:endParaRPr lang="es-CL" sz="23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34818" name="Rectangle 3"/>
          <p:cNvSpPr>
            <a:spLocks noGrp="1"/>
          </p:cNvSpPr>
          <p:nvPr>
            <p:ph type="body" idx="1"/>
          </p:nvPr>
        </p:nvSpPr>
        <p:spPr/>
        <p:txBody>
          <a:bodyPr/>
          <a:lstStyle/>
          <a:p>
            <a:pPr>
              <a:lnSpc>
                <a:spcPct val="80000"/>
              </a:lnSpc>
            </a:pPr>
            <a:r>
              <a:rPr lang="es-ES" sz="2800" smtClean="0"/>
              <a:t>Técnicas asociadas para evitar peligros y mejorar desempeño :</a:t>
            </a:r>
          </a:p>
          <a:p>
            <a:pPr lvl="1" algn="just">
              <a:lnSpc>
                <a:spcPct val="80000"/>
              </a:lnSpc>
            </a:pPr>
            <a:r>
              <a:rPr lang="es-ES" sz="2400" i="1" smtClean="0"/>
              <a:t>Predicción de bifurcación.</a:t>
            </a:r>
            <a:r>
              <a:rPr lang="es-ES" sz="2400" smtClean="0"/>
              <a:t> Procura predecir qué rama (o trayectoria) tomará una instrucción condicional (if, while). La CPU puede minimizar el número de tiempos que toda la tubería debe esperar hasta que sea completada la instrucción condicional. </a:t>
            </a:r>
          </a:p>
          <a:p>
            <a:pPr lvl="1" algn="just">
              <a:lnSpc>
                <a:spcPct val="80000"/>
              </a:lnSpc>
            </a:pPr>
            <a:r>
              <a:rPr lang="es-ES" sz="2400" i="1" smtClean="0"/>
              <a:t>Ejecución especulativa.</a:t>
            </a:r>
            <a:r>
              <a:rPr lang="es-ES" sz="2400" smtClean="0"/>
              <a:t> Proporciona aumentos modestos del desempeño al ejecutar porciones de código que posiblemente sean necesarias después de que una operación condicional termine. </a:t>
            </a:r>
          </a:p>
          <a:p>
            <a:pPr lvl="1" algn="just">
              <a:lnSpc>
                <a:spcPct val="80000"/>
              </a:lnSpc>
            </a:pPr>
            <a:r>
              <a:rPr lang="es-ES" sz="2400" i="1" smtClean="0"/>
              <a:t>Ejecución fuera de orden. </a:t>
            </a:r>
            <a:r>
              <a:rPr lang="es-ES" sz="2400" smtClean="0"/>
              <a:t>Cambia, en algún grado, el orden en el cual son ejecutadas las instrucciones para reducir retardos debido a las dependencias de los datos. </a:t>
            </a:r>
          </a:p>
          <a:p>
            <a:pPr>
              <a:lnSpc>
                <a:spcPct val="80000"/>
              </a:lnSpc>
            </a:pPr>
            <a:endParaRPr lang="es-ES" sz="28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35842" name="Rectangle 3"/>
          <p:cNvSpPr>
            <a:spLocks noGrp="1"/>
          </p:cNvSpPr>
          <p:nvPr>
            <p:ph type="body" idx="1"/>
          </p:nvPr>
        </p:nvSpPr>
        <p:spPr/>
        <p:txBody>
          <a:bodyPr/>
          <a:lstStyle/>
          <a:p>
            <a:pPr>
              <a:lnSpc>
                <a:spcPct val="80000"/>
              </a:lnSpc>
            </a:pPr>
            <a:r>
              <a:rPr lang="es-ES" sz="2400" b="1" smtClean="0"/>
              <a:t>Paralelismo con ejecución simultánea de hilos (TLP: thread level parallelism):</a:t>
            </a:r>
          </a:p>
          <a:p>
            <a:pPr lvl="1" algn="just">
              <a:lnSpc>
                <a:spcPct val="80000"/>
              </a:lnSpc>
            </a:pPr>
            <a:r>
              <a:rPr lang="es-ES" sz="2000" smtClean="0"/>
              <a:t>CPU’s con habilidad para correr múltiples hilos (programas) al mismo tiempo. </a:t>
            </a:r>
          </a:p>
          <a:p>
            <a:pPr lvl="1" algn="just">
              <a:lnSpc>
                <a:spcPct val="80000"/>
              </a:lnSpc>
            </a:pPr>
            <a:r>
              <a:rPr lang="es-ES" sz="2000" smtClean="0"/>
              <a:t>Seymour Cray fue pionero, durante el final de los años 1970 y los años 1980, en TLP como su método primario de facilitar enormes capacidades de computación (para su tiempo), aunque el TLP como mejoras para facilitar múltiples hilos de ejecución, estuvo en uso tan temprano como desde los años 1950. </a:t>
            </a:r>
          </a:p>
          <a:p>
            <a:pPr lvl="1" algn="just">
              <a:lnSpc>
                <a:spcPct val="80000"/>
              </a:lnSpc>
            </a:pPr>
            <a:r>
              <a:rPr lang="es-ES" sz="2000" smtClean="0"/>
              <a:t>Dos métodos principales para lograr el TLP son:</a:t>
            </a:r>
          </a:p>
          <a:p>
            <a:pPr lvl="2" algn="just">
              <a:lnSpc>
                <a:spcPct val="80000"/>
              </a:lnSpc>
            </a:pPr>
            <a:r>
              <a:rPr lang="es-ES" sz="1800" b="1" smtClean="0"/>
              <a:t>multiprocesamiento a nivel de chip</a:t>
            </a:r>
            <a:r>
              <a:rPr lang="es-ES" sz="1800" smtClean="0"/>
              <a:t> (CMP: chip-level multiprocessing). Múltiples "núcleos" de procesador son incluidos en el mismo paquete, a veces en el mismo circuito integrado.</a:t>
            </a:r>
          </a:p>
          <a:p>
            <a:pPr lvl="2" algn="just">
              <a:lnSpc>
                <a:spcPct val="80000"/>
              </a:lnSpc>
            </a:pPr>
            <a:r>
              <a:rPr lang="es-ES" sz="1800" b="1" smtClean="0"/>
              <a:t>multihilado simultáneo</a:t>
            </a:r>
            <a:r>
              <a:rPr lang="es-ES" sz="1800" smtClean="0"/>
              <a:t> (SMT: simultaneous multithreading). Procura duplicar tan pocas porciones de CPU como sea posible (</a:t>
            </a:r>
            <a:r>
              <a:rPr lang="es-ES" sz="1600" smtClean="0"/>
              <a:t>solamente piezas necesarias para lectura, decodificación y despacho de instrucciones, así como registros de propósito general)</a:t>
            </a:r>
            <a:r>
              <a:rPr lang="es-ES" sz="1800" smtClean="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36866" name="Rectangle 3"/>
          <p:cNvSpPr>
            <a:spLocks noGrp="1"/>
          </p:cNvSpPr>
          <p:nvPr>
            <p:ph type="body" idx="1"/>
          </p:nvPr>
        </p:nvSpPr>
        <p:spPr/>
        <p:txBody>
          <a:bodyPr/>
          <a:lstStyle/>
          <a:p>
            <a:pPr lvl="1" algn="just">
              <a:lnSpc>
                <a:spcPct val="90000"/>
              </a:lnSpc>
            </a:pPr>
            <a:r>
              <a:rPr lang="es-ES" smtClean="0"/>
              <a:t>En un alto nivel, es común construir computadores con múltiples CPU totalmente independientes en arreglos como multiprocesamiento simétrico (SMP: symmetric multiprocessing) y acceso de memoria no uniforme (NUMA: Non-Uniform Memory Access). </a:t>
            </a:r>
          </a:p>
          <a:p>
            <a:pPr lvl="1" algn="just">
              <a:lnSpc>
                <a:spcPct val="90000"/>
              </a:lnSpc>
            </a:pPr>
            <a:r>
              <a:rPr lang="es-ES" smtClean="0"/>
              <a:t>Todas estas técnicas logran la misma meta: incrementar el número de hilos que el CPU(s) puede correr en paralelo y constituyen arquitecturas avanzadas, alejadas del modelo básico de Von Neumann. </a:t>
            </a:r>
          </a:p>
          <a:p>
            <a:pPr>
              <a:lnSpc>
                <a:spcPct val="90000"/>
              </a:lnSpc>
            </a:pPr>
            <a:endParaRPr lang="es-ES" sz="2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rtlCol="0">
            <a:normAutofit fontScale="92500" lnSpcReduction="20000"/>
          </a:bodyPr>
          <a:lstStyle/>
          <a:p>
            <a:pPr lvl="1" algn="just" eaLnBrk="1" fontAlgn="auto" hangingPunct="1">
              <a:spcAft>
                <a:spcPts val="0"/>
              </a:spcAft>
              <a:buFont typeface="Arial" panose="020B0604020202020204" pitchFamily="34" charset="0"/>
              <a:buChar char="–"/>
              <a:defRPr/>
            </a:pPr>
            <a:r>
              <a:rPr lang="es-CL" dirty="0" smtClean="0"/>
              <a:t>Las CPU</a:t>
            </a:r>
            <a:r>
              <a:rPr lang="es-CL" dirty="0"/>
              <a:t> </a:t>
            </a:r>
            <a:r>
              <a:rPr lang="es-CL" dirty="0" smtClean="0"/>
              <a:t>de único microprocesador no sólo están presentes en las computadoras personales (PC), sino también en otros tipos de dispositivos que incorporan una cierta capacidad de proceso o "inteligencia electrónica“ como: controladores de procesos industriales, televisores, automóviles, calculadores, aviones, teléfonos móviles, electrodomésticos, juguetes y muchos más. </a:t>
            </a:r>
          </a:p>
          <a:p>
            <a:pPr lvl="1" algn="just" eaLnBrk="1" fontAlgn="auto" hangingPunct="1">
              <a:spcAft>
                <a:spcPts val="0"/>
              </a:spcAft>
              <a:buFont typeface="Arial" panose="020B0604020202020204" pitchFamily="34" charset="0"/>
              <a:buChar char="–"/>
              <a:defRPr/>
            </a:pPr>
            <a:r>
              <a:rPr lang="es-CL" dirty="0" smtClean="0"/>
              <a:t>Actualmente los diseñadores y fabricantes más populares de microprocesadores de PC son Intel y AMD; y para el mercado de dispositivos móviles y de bajo consumo, los principales son Samsung, </a:t>
            </a:r>
            <a:r>
              <a:rPr lang="es-CL" dirty="0" err="1" smtClean="0">
                <a:hlinkClick r:id="rId2" tooltip="Qualcomm"/>
              </a:rPr>
              <a:t>Qualcomm</a:t>
            </a:r>
            <a:r>
              <a:rPr lang="es-CL" dirty="0" smtClean="0"/>
              <a:t> y Texas Instruments.</a:t>
            </a:r>
            <a:endParaRPr lang="es-C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38914" name="Rectangle 3"/>
          <p:cNvSpPr>
            <a:spLocks noGrp="1"/>
          </p:cNvSpPr>
          <p:nvPr>
            <p:ph type="body" idx="1"/>
          </p:nvPr>
        </p:nvSpPr>
        <p:spPr/>
        <p:txBody>
          <a:bodyPr/>
          <a:lstStyle/>
          <a:p>
            <a:pPr>
              <a:lnSpc>
                <a:spcPct val="80000"/>
              </a:lnSpc>
            </a:pPr>
            <a:r>
              <a:rPr lang="es-ES" sz="2000" b="1" smtClean="0"/>
              <a:t>Procesadores vectoriales:</a:t>
            </a:r>
          </a:p>
          <a:p>
            <a:pPr lvl="1" algn="just">
              <a:lnSpc>
                <a:spcPct val="80000"/>
              </a:lnSpc>
            </a:pPr>
            <a:r>
              <a:rPr lang="es-ES" sz="1800" smtClean="0"/>
              <a:t>Procesan múltiples piezas de datos con una instrucción; en contraste con los procesadores </a:t>
            </a:r>
            <a:r>
              <a:rPr lang="es-ES" sz="1800" i="1" smtClean="0"/>
              <a:t>escalares</a:t>
            </a:r>
            <a:r>
              <a:rPr lang="es-ES" sz="1800" smtClean="0"/>
              <a:t>, los que tratan una pieza de dato por cada instrucción. </a:t>
            </a:r>
          </a:p>
          <a:p>
            <a:pPr lvl="1" algn="just">
              <a:lnSpc>
                <a:spcPct val="80000"/>
              </a:lnSpc>
            </a:pPr>
            <a:r>
              <a:rPr lang="es-ES" sz="1800" smtClean="0"/>
              <a:t>Esquemas de relación de datos con instrucciones:</a:t>
            </a:r>
          </a:p>
          <a:p>
            <a:pPr lvl="2" algn="just">
              <a:lnSpc>
                <a:spcPct val="80000"/>
              </a:lnSpc>
            </a:pPr>
            <a:r>
              <a:rPr lang="es-ES" sz="1600" b="1" smtClean="0"/>
              <a:t>SISD</a:t>
            </a:r>
            <a:r>
              <a:rPr lang="es-ES" sz="1600" smtClean="0"/>
              <a:t> (Single Instruction, Single Data|). Las CPU escalares.</a:t>
            </a:r>
          </a:p>
          <a:p>
            <a:pPr lvl="2">
              <a:lnSpc>
                <a:spcPct val="80000"/>
              </a:lnSpc>
            </a:pPr>
            <a:r>
              <a:rPr lang="es-ES" sz="1600" b="1" smtClean="0"/>
              <a:t>SIMD</a:t>
            </a:r>
            <a:r>
              <a:rPr lang="es-ES" sz="1600" smtClean="0"/>
              <a:t> (Single Instruction, Multiple Data). Las CPU vectoriales.</a:t>
            </a:r>
          </a:p>
          <a:p>
            <a:pPr lvl="1" algn="just">
              <a:lnSpc>
                <a:spcPct val="80000"/>
              </a:lnSpc>
            </a:pPr>
            <a:r>
              <a:rPr lang="es-ES" sz="1800" smtClean="0"/>
              <a:t>La gran utilidad de las CPUs vectoriales radica en la optimización de tareas que tienden a requerir la misma operación (por ejemplo, una suma, o un producto escalar, a ser realizado en un gran conjunto de datos). </a:t>
            </a:r>
          </a:p>
          <a:p>
            <a:pPr lvl="1" algn="just">
              <a:lnSpc>
                <a:spcPct val="80000"/>
              </a:lnSpc>
            </a:pPr>
            <a:r>
              <a:rPr lang="es-ES" sz="1800" smtClean="0"/>
              <a:t>Ejemplos clásicos donde se requiere procesamiento vectorial: aplicaciones multimedia (imágenes, vídeo, y sonido), tareas científicas y de ingeniería. </a:t>
            </a:r>
          </a:p>
          <a:p>
            <a:pPr lvl="1" algn="just">
              <a:lnSpc>
                <a:spcPct val="80000"/>
              </a:lnSpc>
            </a:pPr>
            <a:r>
              <a:rPr lang="es-ES" sz="1800" smtClean="0"/>
              <a:t>Ventaja: una CPU vectorial puede realizar una simple operación en un comparativamente grande conjunto de datos con una sola instrucción. Por supuesto, esto es solamente posible cuando la aplicación tiende a requerir muchos pasos que apliquen una operación a un conjunto grande de datos.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1 Título"/>
          <p:cNvSpPr>
            <a:spLocks noGrp="1"/>
          </p:cNvSpPr>
          <p:nvPr>
            <p:ph type="title"/>
          </p:nvPr>
        </p:nvSpPr>
        <p:spPr/>
        <p:txBody>
          <a:bodyPr/>
          <a:lstStyle/>
          <a:p>
            <a:r>
              <a:rPr lang="es-CL" smtClean="0"/>
              <a:t>Definición de Conceptos básicos de hardware</a:t>
            </a:r>
          </a:p>
        </p:txBody>
      </p:sp>
      <p:sp>
        <p:nvSpPr>
          <p:cNvPr id="39938" name="2 Marcador de contenido"/>
          <p:cNvSpPr>
            <a:spLocks noGrp="1"/>
          </p:cNvSpPr>
          <p:nvPr>
            <p:ph idx="1"/>
          </p:nvPr>
        </p:nvSpPr>
        <p:spPr/>
        <p:txBody>
          <a:bodyPr/>
          <a:lstStyle/>
          <a:p>
            <a:r>
              <a:rPr lang="es-CL" sz="2000" smtClean="0"/>
              <a:t>Implementación de una CPU: microprocesador. Es decir, es una CPU completa y algo mas. Esta constituido por:</a:t>
            </a:r>
          </a:p>
          <a:p>
            <a:pPr lvl="1"/>
            <a:r>
              <a:rPr lang="es-CL" sz="1800" smtClean="0"/>
              <a:t>Registros.</a:t>
            </a:r>
          </a:p>
          <a:p>
            <a:pPr lvl="1"/>
            <a:r>
              <a:rPr lang="es-CL" sz="1800" smtClean="0"/>
              <a:t>unidad de control.</a:t>
            </a:r>
          </a:p>
          <a:p>
            <a:pPr lvl="1"/>
            <a:r>
              <a:rPr lang="es-CL" sz="1800" smtClean="0"/>
              <a:t>unidad aritmético lógica (</a:t>
            </a:r>
            <a:r>
              <a:rPr lang="es-CL" sz="1800" i="1" smtClean="0"/>
              <a:t>ALU</a:t>
            </a:r>
            <a:r>
              <a:rPr lang="es-CL" sz="1800" smtClean="0"/>
              <a:t>).</a:t>
            </a:r>
          </a:p>
          <a:p>
            <a:pPr lvl="1"/>
            <a:r>
              <a:rPr lang="es-CL" sz="1800" smtClean="0"/>
              <a:t>unidad de cálculo en coma flotante (conocida antiguamente como «co-procesador matemático»).</a:t>
            </a:r>
          </a:p>
          <a:p>
            <a:pPr lvl="1"/>
            <a:r>
              <a:rPr lang="es-CL" sz="1800" smtClean="0"/>
              <a:t>Memoria cache.</a:t>
            </a:r>
          </a:p>
          <a:p>
            <a:r>
              <a:rPr lang="es-CL" sz="2000" smtClean="0"/>
              <a:t>Físicamente se conecta (“enchufa” a la placa madre) mediante un zócalo (“socket”).</a:t>
            </a:r>
          </a:p>
          <a:p>
            <a:r>
              <a:rPr lang="es-CL" sz="2000" smtClean="0"/>
              <a:t>Puede tener varios núcleos físicos o lógicos:</a:t>
            </a:r>
          </a:p>
          <a:p>
            <a:pPr lvl="1" algn="just"/>
            <a:r>
              <a:rPr lang="es-CL" sz="2000" smtClean="0"/>
              <a:t>Un núcleo físico es una CPU interna cuasi-independiente que realiza todas las actividades de una CPU solitaria.</a:t>
            </a:r>
          </a:p>
          <a:p>
            <a:pPr lvl="1" algn="just"/>
            <a:r>
              <a:rPr lang="es-CL" sz="2000" smtClean="0"/>
              <a:t>Un núcleo lógico es la simulación de un núcleo físico a fin de repartir de manera más eficiente el procesamiento</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a:normAutofit/>
          </a:bodyPr>
          <a:lstStyle/>
          <a:p>
            <a:pPr lvl="1" algn="just" eaLnBrk="1" hangingPunct="1">
              <a:lnSpc>
                <a:spcPct val="90000"/>
              </a:lnSpc>
            </a:pPr>
            <a:r>
              <a:rPr lang="es-CL" sz="2400" smtClean="0"/>
              <a:t>El microprocesador se monta en la llamada placa base (o “placa madre”; </a:t>
            </a:r>
            <a:r>
              <a:rPr lang="es-CL" sz="2400" i="1" smtClean="0"/>
              <a:t>MotherBoard</a:t>
            </a:r>
            <a:r>
              <a:rPr lang="es-CL" sz="2400" smtClean="0"/>
              <a:t>), sobre un zócalo denominado </a:t>
            </a:r>
            <a:r>
              <a:rPr lang="es-CL" sz="2400" i="1" smtClean="0"/>
              <a:t>zócalo de CPU</a:t>
            </a:r>
            <a:r>
              <a:rPr lang="es-CL" sz="2400" smtClean="0"/>
              <a:t>, el que permite las conexiones eléctricas entre los circuitos de la placa y el procesador. </a:t>
            </a:r>
          </a:p>
          <a:p>
            <a:pPr lvl="1" algn="just" eaLnBrk="1" hangingPunct="1">
              <a:lnSpc>
                <a:spcPct val="90000"/>
              </a:lnSpc>
            </a:pPr>
            <a:r>
              <a:rPr lang="es-CL" sz="2400" smtClean="0"/>
              <a:t>Sobre el procesador ajustado a la placa base se fija un </a:t>
            </a:r>
            <a:r>
              <a:rPr lang="es-CL" sz="2400" i="1" smtClean="0"/>
              <a:t>disipador</a:t>
            </a:r>
            <a:r>
              <a:rPr lang="es-CL" sz="2400" smtClean="0"/>
              <a:t> térmico de un material con elevada conductividad térmica, que por lo general es de aluminio, y en algunos casos de cobre. Este disipador es indispensable en los microprocesadores que consumen bastante energía, la cual, en gran parte, es emitida en forma de calor: en algunos casos pueden consumir tanta energía como una lámpara incandescente (de 40 a 130 Watts).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rtlCol="0">
            <a:normAutofit fontScale="92500" lnSpcReduction="10000"/>
          </a:bodyPr>
          <a:lstStyle/>
          <a:p>
            <a:pPr lvl="1" algn="just" eaLnBrk="1" fontAlgn="auto" hangingPunct="1">
              <a:spcAft>
                <a:spcPts val="0"/>
              </a:spcAft>
              <a:buFont typeface="Arial" panose="020B0604020202020204" pitchFamily="34" charset="0"/>
              <a:buChar char="–"/>
              <a:defRPr/>
            </a:pPr>
            <a:r>
              <a:rPr lang="es-CL" dirty="0" smtClean="0"/>
              <a:t>Adicionalmente, sobre el disipador se acopla uno o dos </a:t>
            </a:r>
            <a:r>
              <a:rPr lang="es-CL" i="1" dirty="0" smtClean="0"/>
              <a:t>ventiladores</a:t>
            </a:r>
            <a:r>
              <a:rPr lang="es-CL" dirty="0" smtClean="0"/>
              <a:t> (raramente más), destinados a forzar la circulación de aire para extraer más rápidamente el calor acumulado por el disipador y originado en el microprocesador. </a:t>
            </a:r>
          </a:p>
          <a:p>
            <a:pPr lvl="1" algn="just" eaLnBrk="1" fontAlgn="auto" hangingPunct="1">
              <a:spcAft>
                <a:spcPts val="0"/>
              </a:spcAft>
              <a:buFont typeface="Arial" panose="020B0604020202020204" pitchFamily="34" charset="0"/>
              <a:buChar char="–"/>
              <a:defRPr/>
            </a:pPr>
            <a:r>
              <a:rPr lang="es-CL" dirty="0" smtClean="0"/>
              <a:t>Complementariamente, para evitar daños por efectos térmicos, también se suelen instalar </a:t>
            </a:r>
            <a:r>
              <a:rPr lang="es-CL" i="1" dirty="0" smtClean="0"/>
              <a:t>sensores de temperatura</a:t>
            </a:r>
            <a:r>
              <a:rPr lang="es-CL" dirty="0" smtClean="0"/>
              <a:t> del microprocesador y </a:t>
            </a:r>
            <a:r>
              <a:rPr lang="es-CL" i="1" dirty="0" smtClean="0"/>
              <a:t>sensores de revoluciones del ventilador</a:t>
            </a:r>
            <a:r>
              <a:rPr lang="es-CL" dirty="0" smtClean="0"/>
              <a:t>, así como sistemas automáticos que controlan la cantidad de revoluciones por unidad de tiempo de estos últimos.</a:t>
            </a:r>
            <a:endParaRPr lang="es-C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a:normAutofit/>
          </a:bodyPr>
          <a:lstStyle/>
          <a:p>
            <a:pPr algn="just" eaLnBrk="1" hangingPunct="1">
              <a:lnSpc>
                <a:spcPct val="90000"/>
              </a:lnSpc>
            </a:pPr>
            <a:r>
              <a:rPr lang="es-CL" sz="2300" smtClean="0"/>
              <a:t>La placa base (MB) es un gran circuito impreso sobre el que se suelda el </a:t>
            </a:r>
            <a:r>
              <a:rPr lang="es-CL" sz="2300" i="1" smtClean="0"/>
              <a:t>chipset</a:t>
            </a:r>
            <a:r>
              <a:rPr lang="es-CL" sz="2300" smtClean="0"/>
              <a:t> (conjunto de chips), las ranuras de expansión (slots), los zócalos, conectores, diversos integrados, etc. </a:t>
            </a:r>
          </a:p>
          <a:p>
            <a:pPr algn="just" eaLnBrk="1" hangingPunct="1">
              <a:lnSpc>
                <a:spcPct val="90000"/>
              </a:lnSpc>
            </a:pPr>
            <a:r>
              <a:rPr lang="es-CL" sz="2300" smtClean="0"/>
              <a:t>La MB es el soporte fundamental que aloja y comunica a todos los demás componentes: Procesador, módulos de memoria RAM, tarjetas gráficas, tarjetas de expansión, periféricos de entrada y salida. Para comunicar esos componentes, la placa base posee una serie de buses mediante los cuales se trasmiten los datos dentro y hacia afuera del sistema</a:t>
            </a:r>
          </a:p>
          <a:p>
            <a:pPr algn="just" eaLnBrk="1" hangingPunct="1">
              <a:lnSpc>
                <a:spcPct val="80000"/>
              </a:lnSpc>
            </a:pPr>
            <a:r>
              <a:rPr lang="es-CL" sz="2200" smtClean="0"/>
              <a:t>La tendencia a la integración ha hecho que la MB sea un elemento que incluye a la mayoría de las funciones básicas (vídeo, audio, red, puertos de varios tipos), funciones que antes se realizaban con tarjetas de expansión.</a:t>
            </a:r>
          </a:p>
          <a:p>
            <a:pPr algn="just" eaLnBrk="1" hangingPunct="1">
              <a:lnSpc>
                <a:spcPct val="90000"/>
              </a:lnSpc>
            </a:pPr>
            <a:endParaRPr lang="es-CL" sz="21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44034" name="2 Marcador de contenido"/>
          <p:cNvSpPr>
            <a:spLocks noGrp="1"/>
          </p:cNvSpPr>
          <p:nvPr>
            <p:ph idx="1"/>
          </p:nvPr>
        </p:nvSpPr>
        <p:spPr/>
        <p:txBody>
          <a:bodyPr/>
          <a:lstStyle/>
          <a:p>
            <a:pPr lvl="1" algn="just" eaLnBrk="1" hangingPunct="1">
              <a:lnSpc>
                <a:spcPct val="80000"/>
              </a:lnSpc>
            </a:pPr>
            <a:r>
              <a:rPr lang="es-CL" sz="2200" smtClean="0"/>
              <a:t>Sin embargo, igual la MB contiene ranuras o puertos para instalar tarjetas de expansión adicionales específicas, tales como: capturadoras de vídeo, tarjetas de adquisición de datos, etc.</a:t>
            </a:r>
          </a:p>
          <a:p>
            <a:pPr lvl="1" algn="just" eaLnBrk="1" hangingPunct="1">
              <a:lnSpc>
                <a:spcPct val="80000"/>
              </a:lnSpc>
            </a:pPr>
            <a:r>
              <a:rPr lang="es-CL" sz="2200" smtClean="0"/>
              <a:t>La tendencia en los últimos años es hacia eliminar elementos separados en la MB e integrarlos al microprocesador. Los sistemas denominados “System on a Chip” consisten en un único circuito integrado que integra varios módulos electrónicos en su interior, tales como: un procesador, un controlador de memoria, una GPU, </a:t>
            </a:r>
            <a:r>
              <a:rPr lang="es-CL" sz="2200" smtClean="0">
                <a:hlinkClick r:id="rId2" tooltip="Wi-Fi"/>
              </a:rPr>
              <a:t>Wi-Fi</a:t>
            </a:r>
            <a:r>
              <a:rPr lang="es-CL" sz="2200" smtClean="0"/>
              <a:t>, Bluetooth, etc. La mejora más notable en esto está en la reducción de tamaño frente a igual funcionalidad con módulos electrónicos separados.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rtlCol="0">
            <a:normAutofit fontScale="92500" lnSpcReduction="10000"/>
          </a:bodyPr>
          <a:lstStyle/>
          <a:p>
            <a:pPr lvl="1" algn="just" eaLnBrk="1" fontAlgn="auto" hangingPunct="1">
              <a:spcAft>
                <a:spcPts val="0"/>
              </a:spcAft>
              <a:buFont typeface="Arial" panose="020B0604020202020204" pitchFamily="34" charset="0"/>
              <a:buChar char="–"/>
              <a:defRPr/>
            </a:pPr>
            <a:r>
              <a:rPr lang="es-CL" dirty="0" smtClean="0"/>
              <a:t>Sin embargo, es claro que, la implementación mas eficiente en términos de espacio utilizado y energía perdida, es la que se basa sobre el manejo del fluido eléctrico (no hay roce, inercia ni desgaste) y con dos estados (binario): fluyendo-detenido (corriente) o bien: sin voltaje-con voltaje; para representar la información (datos).</a:t>
            </a:r>
          </a:p>
          <a:p>
            <a:pPr lvl="1" algn="just" eaLnBrk="1" fontAlgn="auto" hangingPunct="1">
              <a:spcAft>
                <a:spcPts val="0"/>
              </a:spcAft>
              <a:buFont typeface="Arial" panose="020B0604020202020204" pitchFamily="34" charset="0"/>
              <a:buChar char="–"/>
              <a:defRPr/>
            </a:pPr>
            <a:r>
              <a:rPr lang="es-CL" dirty="0" smtClean="0"/>
              <a:t>Este manejo se ha hecho siempre con la mejor tecnología disponible en el momento. Esta ha ido evolucionando: desde relés electromecánicos, tubos al vacío, transistores, hasta circuitos altamente integrados de material semiconductor.</a:t>
            </a:r>
            <a:endParaRPr lang="es-C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45058" name="2 Marcador de contenido"/>
          <p:cNvSpPr>
            <a:spLocks noGrp="1"/>
          </p:cNvSpPr>
          <p:nvPr>
            <p:ph idx="1"/>
          </p:nvPr>
        </p:nvSpPr>
        <p:spPr/>
        <p:txBody>
          <a:bodyPr/>
          <a:lstStyle/>
          <a:p>
            <a:pPr algn="just" eaLnBrk="1" hangingPunct="1">
              <a:lnSpc>
                <a:spcPct val="80000"/>
              </a:lnSpc>
            </a:pPr>
            <a:r>
              <a:rPr lang="es-CL" sz="2500" smtClean="0"/>
              <a:t>Memoria RAM (</a:t>
            </a:r>
            <a:r>
              <a:rPr lang="es-CL" sz="2500" b="1" i="1" smtClean="0"/>
              <a:t>R</a:t>
            </a:r>
            <a:r>
              <a:rPr lang="es-CL" sz="2500" i="1" smtClean="0"/>
              <a:t>andom </a:t>
            </a:r>
            <a:r>
              <a:rPr lang="es-CL" sz="2500" b="1" i="1" smtClean="0"/>
              <a:t>A</a:t>
            </a:r>
            <a:r>
              <a:rPr lang="es-CL" sz="2500" i="1" smtClean="0"/>
              <a:t>ccess </a:t>
            </a:r>
            <a:r>
              <a:rPr lang="es-CL" sz="2500" b="1" i="1" smtClean="0"/>
              <a:t>M</a:t>
            </a:r>
            <a:r>
              <a:rPr lang="es-CL" sz="2500" i="1" smtClean="0"/>
              <a:t>emory o </a:t>
            </a:r>
            <a:r>
              <a:rPr lang="es-CL" sz="2500" smtClean="0"/>
              <a:t>"memoria de acceso aleatorio“). </a:t>
            </a:r>
          </a:p>
          <a:p>
            <a:pPr lvl="1" algn="just" eaLnBrk="1" hangingPunct="1">
              <a:lnSpc>
                <a:spcPct val="80000"/>
              </a:lnSpc>
            </a:pPr>
            <a:r>
              <a:rPr lang="es-CL" sz="2200" smtClean="0"/>
              <a:t>La característica de “acceso aleatorio” es la de presentar iguales tiempos de acceso a cualquiera de sus posiciones o “celdas” (ya sea para lectura o para escritura),  en contraposición al </a:t>
            </a:r>
            <a:r>
              <a:rPr lang="es-CL" sz="2200" i="1" smtClean="0"/>
              <a:t>acceso secuencial</a:t>
            </a:r>
            <a:r>
              <a:rPr lang="es-CL" sz="2200" smtClean="0"/>
              <a:t>,  en que el tiempo de acceso es mayor mientras mas alejado se está del comienzo.</a:t>
            </a:r>
          </a:p>
          <a:p>
            <a:pPr lvl="1" algn="just" eaLnBrk="1" hangingPunct="1">
              <a:lnSpc>
                <a:spcPct val="80000"/>
              </a:lnSpc>
            </a:pPr>
            <a:r>
              <a:rPr lang="es-CL" sz="2200" smtClean="0"/>
              <a:t>Es utilizada para el almacenamiento transitorio y de trabajo (no masivo) de datos y programas que la CPU lee, procesa y ejecuta.</a:t>
            </a:r>
          </a:p>
          <a:p>
            <a:pPr lvl="1" algn="just" eaLnBrk="1" hangingPunct="1">
              <a:lnSpc>
                <a:spcPct val="80000"/>
              </a:lnSpc>
            </a:pPr>
            <a:r>
              <a:rPr lang="es-CL" sz="2200" smtClean="0"/>
              <a:t>Es conocida también como Memoria “principal” o "Central” o “de Trabajo"; a diferencia de las llamadas memorias auxiliares, secundarias o de </a:t>
            </a:r>
            <a:r>
              <a:rPr lang="es-CL" sz="2200" i="1" smtClean="0"/>
              <a:t>almacenamiento masivo</a:t>
            </a:r>
            <a:r>
              <a:rPr lang="es-CL" sz="2200" smtClean="0"/>
              <a:t> (como discos duros, unidades de estado sólido, cintas magnéticas u otras memorias).</a:t>
            </a:r>
          </a:p>
          <a:p>
            <a:pPr lvl="1" algn="just" eaLnBrk="1" hangingPunct="1">
              <a:lnSpc>
                <a:spcPct val="80000"/>
              </a:lnSpc>
            </a:pPr>
            <a:r>
              <a:rPr lang="es-CL" sz="2200" smtClean="0"/>
              <a:t>Son comúnmente, </a:t>
            </a:r>
            <a:r>
              <a:rPr lang="es-CL" sz="2200" b="1" i="1" smtClean="0"/>
              <a:t>volátiles</a:t>
            </a:r>
            <a:r>
              <a:rPr lang="es-CL" sz="2200" smtClean="0"/>
              <a:t>; es decir, pierden rápidamente su contenido al interrumpir su alimentación eléctrica.</a:t>
            </a:r>
            <a:endParaRPr lang="es-CL" sz="21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46082" name="2 Marcador de contenido"/>
          <p:cNvSpPr>
            <a:spLocks noGrp="1"/>
          </p:cNvSpPr>
          <p:nvPr>
            <p:ph idx="1"/>
          </p:nvPr>
        </p:nvSpPr>
        <p:spPr/>
        <p:txBody>
          <a:bodyPr/>
          <a:lstStyle/>
          <a:p>
            <a:pPr lvl="1" algn="just" eaLnBrk="1" hangingPunct="1">
              <a:lnSpc>
                <a:spcPct val="90000"/>
              </a:lnSpc>
            </a:pPr>
            <a:r>
              <a:rPr lang="es-CL" sz="2400" smtClean="0"/>
              <a:t>Las más comunes y utilizadas como memoria central son las "dinámicas" (DRAM): tienden a perder sus datos almacenados en breve tiempo (por descarga, aún estando con alimentación eléctrica), por ello necesitan un circuito electrónico específico que se encarga de proveerle el llamado "refresco" (de energía) para mantener su información.</a:t>
            </a:r>
          </a:p>
          <a:p>
            <a:pPr lvl="1" algn="just" eaLnBrk="1" hangingPunct="1">
              <a:lnSpc>
                <a:spcPct val="90000"/>
              </a:lnSpc>
            </a:pPr>
            <a:r>
              <a:rPr lang="es-CL" sz="2400" smtClean="0"/>
              <a:t>Hay diversos tipos de memoria RAM según va evolucionando la tecnología: SRAM, DRAM, NVRAM, VRAM.</a:t>
            </a:r>
          </a:p>
          <a:p>
            <a:pPr lvl="1" algn="just" eaLnBrk="1" hangingPunct="1">
              <a:lnSpc>
                <a:spcPct val="90000"/>
              </a:lnSpc>
            </a:pPr>
            <a:r>
              <a:rPr lang="es-CL" sz="2400" smtClean="0"/>
              <a:t>Se provee de fábrica e instala en “módulos” de circuitos integrados de memoria DRAM que, conjuntamente, conforman toda la memoria principal.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a:xfrm>
            <a:off x="457200" y="1600200"/>
            <a:ext cx="5915025" cy="533400"/>
          </a:xfrm>
        </p:spPr>
        <p:txBody>
          <a:bodyPr rtlCol="0">
            <a:normAutofit lnSpcReduction="10000"/>
          </a:bodyPr>
          <a:lstStyle/>
          <a:p>
            <a:pPr eaLnBrk="1" fontAlgn="auto" hangingPunct="1">
              <a:spcAft>
                <a:spcPts val="0"/>
              </a:spcAft>
              <a:buFont typeface="Arial" panose="020B0604020202020204" pitchFamily="34" charset="0"/>
              <a:buChar char="•"/>
              <a:defRPr/>
            </a:pPr>
            <a:r>
              <a:rPr lang="es-CL" dirty="0" smtClean="0"/>
              <a:t>Módulos de memoria RAM</a:t>
            </a:r>
            <a:endParaRPr lang="es-CL" dirty="0"/>
          </a:p>
        </p:txBody>
      </p:sp>
      <p:pic>
        <p:nvPicPr>
          <p:cNvPr id="47107" name="Picture 2"/>
          <p:cNvPicPr>
            <a:picLocks noChangeAspect="1" noChangeArrowheads="1"/>
          </p:cNvPicPr>
          <p:nvPr/>
        </p:nvPicPr>
        <p:blipFill>
          <a:blip r:embed="rId2"/>
          <a:srcRect/>
          <a:stretch>
            <a:fillRect/>
          </a:stretch>
        </p:blipFill>
        <p:spPr bwMode="auto">
          <a:xfrm>
            <a:off x="2627313" y="2276475"/>
            <a:ext cx="4814887" cy="3611563"/>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48130" name="2 Marcador de contenido"/>
          <p:cNvSpPr>
            <a:spLocks noGrp="1"/>
          </p:cNvSpPr>
          <p:nvPr>
            <p:ph idx="1"/>
          </p:nvPr>
        </p:nvSpPr>
        <p:spPr>
          <a:xfrm>
            <a:off x="755650" y="1600200"/>
            <a:ext cx="7931150" cy="820738"/>
          </a:xfrm>
        </p:spPr>
        <p:txBody>
          <a:bodyPr/>
          <a:lstStyle/>
          <a:p>
            <a:pPr eaLnBrk="1" hangingPunct="1"/>
            <a:r>
              <a:rPr lang="es-CL" smtClean="0"/>
              <a:t>Módulos de Memoria RAM</a:t>
            </a:r>
          </a:p>
        </p:txBody>
      </p:sp>
      <p:pic>
        <p:nvPicPr>
          <p:cNvPr id="48131" name="Picture 2"/>
          <p:cNvPicPr>
            <a:picLocks noChangeAspect="1" noChangeArrowheads="1"/>
          </p:cNvPicPr>
          <p:nvPr/>
        </p:nvPicPr>
        <p:blipFill>
          <a:blip r:embed="rId2"/>
          <a:srcRect/>
          <a:stretch>
            <a:fillRect/>
          </a:stretch>
        </p:blipFill>
        <p:spPr bwMode="auto">
          <a:xfrm>
            <a:off x="2195513" y="2852738"/>
            <a:ext cx="5072062" cy="2735262"/>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49154" name="2 Marcador de contenido"/>
          <p:cNvSpPr>
            <a:spLocks noGrp="1"/>
          </p:cNvSpPr>
          <p:nvPr>
            <p:ph idx="1"/>
          </p:nvPr>
        </p:nvSpPr>
        <p:spPr>
          <a:xfrm>
            <a:off x="457200" y="1600200"/>
            <a:ext cx="8229600" cy="4708525"/>
          </a:xfrm>
        </p:spPr>
        <p:txBody>
          <a:bodyPr/>
          <a:lstStyle/>
          <a:p>
            <a:pPr eaLnBrk="1" hangingPunct="1"/>
            <a:r>
              <a:rPr lang="es-CL" sz="1800" smtClean="0"/>
              <a:t>Memoria SDRAM (</a:t>
            </a:r>
            <a:r>
              <a:rPr lang="es-ES" sz="2000" b="1" smtClean="0"/>
              <a:t>S</a:t>
            </a:r>
            <a:r>
              <a:rPr lang="es-ES" sz="2000" smtClean="0"/>
              <a:t>ynchronous </a:t>
            </a:r>
            <a:r>
              <a:rPr lang="es-ES" sz="2000" b="1" smtClean="0"/>
              <a:t>D</a:t>
            </a:r>
            <a:r>
              <a:rPr lang="es-ES" sz="2000" smtClean="0"/>
              <a:t>ynamic </a:t>
            </a:r>
            <a:r>
              <a:rPr lang="es-ES" sz="2000" b="1" smtClean="0"/>
              <a:t>RAM</a:t>
            </a:r>
            <a:r>
              <a:rPr lang="es-ES" sz="2000" smtClean="0"/>
              <a:t>)</a:t>
            </a:r>
            <a:r>
              <a:rPr lang="es-CL" sz="1800" smtClean="0"/>
              <a:t>:</a:t>
            </a:r>
          </a:p>
          <a:p>
            <a:pPr lvl="1" algn="just" eaLnBrk="1" hangingPunct="1"/>
            <a:r>
              <a:rPr lang="es-ES" sz="1800" smtClean="0"/>
              <a:t>Está sincronizada con el bus de sistema del computador. </a:t>
            </a:r>
            <a:endParaRPr lang="es-CL" sz="1800" smtClean="0"/>
          </a:p>
          <a:p>
            <a:pPr lvl="1" algn="just" eaLnBrk="1" hangingPunct="1"/>
            <a:r>
              <a:rPr lang="es-CL" sz="1800" smtClean="0"/>
              <a:t>Es la más común en los computadores modernos (computador personal, servidor). Son tarjetas de circuito impreso que tienen soldados circuitos integrados de memoria por una o ambas caras, además de otros elementos, tales como resistores y condensadores. Esta tarjeta posee contactos metálicos (con un recubrimiento de oro) que permite hacer la conexión eléctrica con el bus de memoria del controlador de memoria en la placa base.</a:t>
            </a:r>
          </a:p>
          <a:p>
            <a:pPr lvl="1" algn="just" eaLnBrk="1" hangingPunct="1"/>
            <a:r>
              <a:rPr lang="es-CL" sz="1800" smtClean="0"/>
              <a:t>Las celdas de memoria son muy sencillas (un transistor y un condensador), permitiendo la fabricación de memorias con gran capacidad (algunos cientos de Megabytes) a un costo relativamente bajo. Las posiciones de memoria o celdas, están organizadas en matrices y almacenan cada una un bit. Para acceder a ellas se han ideado varios métodos y protocolos cada uno mejorado con el objetivo de acceder a las celdas requeridas de la manera más eficiente posible.</a:t>
            </a:r>
          </a:p>
          <a:p>
            <a:pPr lvl="1" eaLnBrk="1" hangingPunct="1"/>
            <a:endParaRPr lang="es-CL" sz="180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rtlCol="0">
            <a:normAutofit fontScale="77500" lnSpcReduction="20000"/>
          </a:bodyPr>
          <a:lstStyle/>
          <a:p>
            <a:pPr algn="just" eaLnBrk="1" fontAlgn="auto" hangingPunct="1">
              <a:spcAft>
                <a:spcPts val="0"/>
              </a:spcAft>
              <a:buFont typeface="Arial" panose="020B0604020202020204" pitchFamily="34" charset="0"/>
              <a:buChar char="•"/>
              <a:defRPr/>
            </a:pPr>
            <a:r>
              <a:rPr lang="es-CL" dirty="0" smtClean="0"/>
              <a:t>Tecnologías recientes para integrados de memoria DRAM usados en los módulos RAM:</a:t>
            </a:r>
          </a:p>
          <a:p>
            <a:pPr lvl="1" algn="just" eaLnBrk="1" fontAlgn="auto" hangingPunct="1">
              <a:spcAft>
                <a:spcPts val="0"/>
              </a:spcAft>
              <a:buFont typeface="Arial" panose="020B0604020202020204" pitchFamily="34" charset="0"/>
              <a:buChar char="–"/>
              <a:defRPr/>
            </a:pPr>
            <a:r>
              <a:rPr lang="es-CL" dirty="0" smtClean="0"/>
              <a:t>SDR SDRAM: Memoria con un ciclo sencillo de acceso por ciclo de reloj. Actualmente en desuso; fue popular en los equipos basados en el Pentium III y los primeros Pentium 4.</a:t>
            </a:r>
          </a:p>
          <a:p>
            <a:pPr lvl="1" algn="just" eaLnBrk="1" fontAlgn="auto" hangingPunct="1">
              <a:spcAft>
                <a:spcPts val="0"/>
              </a:spcAft>
              <a:buFont typeface="Arial" panose="020B0604020202020204" pitchFamily="34" charset="0"/>
              <a:buChar char="–"/>
              <a:defRPr/>
            </a:pPr>
            <a:r>
              <a:rPr lang="es-CL" dirty="0" smtClean="0"/>
              <a:t>DDR SDRAM: Memoria con un ciclo doble y acceso anticipado a dos posiciones de memoria consecutivas. Fue popular en equipos basados en los procesadores Pentium 4 y Athlon 64.</a:t>
            </a:r>
          </a:p>
          <a:p>
            <a:pPr lvl="1" algn="just" eaLnBrk="1" fontAlgn="auto" hangingPunct="1">
              <a:spcAft>
                <a:spcPts val="0"/>
              </a:spcAft>
              <a:buFont typeface="Arial" panose="020B0604020202020204" pitchFamily="34" charset="0"/>
              <a:buChar char="–"/>
              <a:defRPr/>
            </a:pPr>
            <a:r>
              <a:rPr lang="es-CL" dirty="0" smtClean="0"/>
              <a:t>DDR2 SDRAM: Memoria con un ciclo doble y acceso anticipado a cuatro posiciones de memoria consecutivas.</a:t>
            </a:r>
          </a:p>
          <a:p>
            <a:pPr lvl="1" algn="just" eaLnBrk="1" fontAlgn="auto" hangingPunct="1">
              <a:spcAft>
                <a:spcPts val="0"/>
              </a:spcAft>
              <a:buFont typeface="Arial" panose="020B0604020202020204" pitchFamily="34" charset="0"/>
              <a:buChar char="–"/>
              <a:defRPr/>
            </a:pPr>
            <a:r>
              <a:rPr lang="es-CL" dirty="0" smtClean="0"/>
              <a:t>DDR3 SDRAM: Memoria con un ciclo doble y acceso anticipado a ocho posiciones de memoria consecutivas. Es el tipo de memoria más actual, está reemplazando rápidamente a su predecesora, la DDR2.</a:t>
            </a:r>
          </a:p>
          <a:p>
            <a:pPr eaLnBrk="1" fontAlgn="auto" hangingPunct="1">
              <a:spcAft>
                <a:spcPts val="0"/>
              </a:spcAft>
              <a:buFont typeface="Arial" panose="020B0604020202020204" pitchFamily="34" charset="0"/>
              <a:buChar char="•"/>
              <a:defRPr/>
            </a:pPr>
            <a:endParaRPr lang="es-CL"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rtlCol="0">
            <a:normAutofit fontScale="92500" lnSpcReduction="10000"/>
          </a:bodyPr>
          <a:lstStyle/>
          <a:p>
            <a:pPr algn="just" eaLnBrk="1" fontAlgn="auto" hangingPunct="1">
              <a:spcAft>
                <a:spcPts val="0"/>
              </a:spcAft>
              <a:buFont typeface="Arial" panose="020B0604020202020204" pitchFamily="34" charset="0"/>
              <a:buChar char="•"/>
              <a:defRPr/>
            </a:pPr>
            <a:r>
              <a:rPr lang="es-CL" dirty="0" smtClean="0"/>
              <a:t>Los estándares  (JEDEC, acerca de características físicas y eléctricas) usados actualmente son:</a:t>
            </a:r>
          </a:p>
          <a:p>
            <a:pPr lvl="1" algn="just" eaLnBrk="1" fontAlgn="auto" hangingPunct="1">
              <a:spcAft>
                <a:spcPts val="0"/>
              </a:spcAft>
              <a:buFont typeface="Arial" panose="020B0604020202020204" pitchFamily="34" charset="0"/>
              <a:buChar char="–"/>
              <a:defRPr/>
            </a:pPr>
            <a:r>
              <a:rPr lang="es-CL" dirty="0" smtClean="0"/>
              <a:t>DIMM de 168 pines (usadas con SDR y otras tecnologías antiguas), 184 pines (usadas con DDR y el obsoleto SIMM) y 240 (para las tecnologías de memoria DDR2 y DDR3).</a:t>
            </a:r>
          </a:p>
          <a:p>
            <a:pPr lvl="1" algn="just" eaLnBrk="1" fontAlgn="auto" hangingPunct="1">
              <a:spcAft>
                <a:spcPts val="0"/>
              </a:spcAft>
              <a:buFont typeface="Arial" panose="020B0604020202020204" pitchFamily="34" charset="0"/>
              <a:buChar char="–"/>
              <a:defRPr/>
            </a:pPr>
            <a:r>
              <a:rPr lang="es-CL" dirty="0" smtClean="0"/>
              <a:t>SO-DIMM. Para computadores portátiles como una miniaturización de la versión DIMM en cada tecnología. Existen de 144 pines (usadas con SDR), 200 pines (usadas con DDR y DDR2) y 240 pines (para DDR3).</a:t>
            </a:r>
          </a:p>
          <a:p>
            <a:pPr eaLnBrk="1" fontAlgn="auto" hangingPunct="1">
              <a:spcAft>
                <a:spcPts val="0"/>
              </a:spcAft>
              <a:buFont typeface="Arial" panose="020B0604020202020204" pitchFamily="34" charset="0"/>
              <a:buChar char="•"/>
              <a:defRPr/>
            </a:pPr>
            <a:endParaRPr lang="es-CL"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3" name="2 Marcador de contenido"/>
          <p:cNvSpPr>
            <a:spLocks noGrp="1"/>
          </p:cNvSpPr>
          <p:nvPr>
            <p:ph idx="1"/>
          </p:nvPr>
        </p:nvSpPr>
        <p:spPr/>
        <p:txBody>
          <a:bodyPr rtlCol="0">
            <a:normAutofit fontScale="70000" lnSpcReduction="20000"/>
          </a:bodyPr>
          <a:lstStyle/>
          <a:p>
            <a:pPr algn="just" eaLnBrk="1" fontAlgn="auto" hangingPunct="1">
              <a:spcAft>
                <a:spcPts val="0"/>
              </a:spcAft>
              <a:buFont typeface="Arial" panose="020B0604020202020204" pitchFamily="34" charset="0"/>
              <a:buChar char="•"/>
              <a:defRPr/>
            </a:pPr>
            <a:r>
              <a:rPr lang="es-CL" dirty="0" smtClean="0"/>
              <a:t>Los otros tipos de RAM:</a:t>
            </a:r>
          </a:p>
          <a:p>
            <a:pPr lvl="1" algn="just" eaLnBrk="1" fontAlgn="auto" hangingPunct="1">
              <a:spcAft>
                <a:spcPts val="0"/>
              </a:spcAft>
              <a:buFont typeface="Arial" panose="020B0604020202020204" pitchFamily="34" charset="0"/>
              <a:buChar char="–"/>
              <a:defRPr/>
            </a:pPr>
            <a:r>
              <a:rPr lang="es-CL" b="1" dirty="0" smtClean="0"/>
              <a:t>SRAM</a:t>
            </a:r>
            <a:r>
              <a:rPr lang="es-CL" dirty="0" smtClean="0"/>
              <a:t> (</a:t>
            </a:r>
            <a:r>
              <a:rPr lang="es-CL" dirty="0" err="1" smtClean="0"/>
              <a:t>Static</a:t>
            </a:r>
            <a:r>
              <a:rPr lang="es-CL" dirty="0" smtClean="0"/>
              <a:t> RAM). Es un tipo de memoria más rápida que la DRAM (</a:t>
            </a:r>
            <a:r>
              <a:rPr lang="es-CL" dirty="0" err="1" smtClean="0"/>
              <a:t>Dynamic</a:t>
            </a:r>
            <a:r>
              <a:rPr lang="es-CL" dirty="0" smtClean="0"/>
              <a:t> RAM) pues no necesita el refresco de sus datos (y no requiere circuito de refresco), ocupa más espacio y utiliza más energía que la DRAM. Este tipo de memoria, debido a su alta velocidad, es usada como memoria caché.</a:t>
            </a:r>
          </a:p>
          <a:p>
            <a:pPr lvl="1" algn="just" eaLnBrk="1" fontAlgn="auto" hangingPunct="1">
              <a:spcAft>
                <a:spcPts val="0"/>
              </a:spcAft>
              <a:buFont typeface="Arial" panose="020B0604020202020204" pitchFamily="34" charset="0"/>
              <a:buChar char="–"/>
              <a:defRPr/>
            </a:pPr>
            <a:r>
              <a:rPr lang="es-CL" b="1" dirty="0" smtClean="0"/>
              <a:t>NVRAM </a:t>
            </a:r>
            <a:r>
              <a:rPr lang="es-CL" dirty="0" smtClean="0"/>
              <a:t>(Non-</a:t>
            </a:r>
            <a:r>
              <a:rPr lang="es-CL" dirty="0" err="1" smtClean="0"/>
              <a:t>Volatile</a:t>
            </a:r>
            <a:r>
              <a:rPr lang="es-CL" dirty="0" smtClean="0"/>
              <a:t> RAM). Memoria RAM no volátil (mantiene la información en ausencia de alimentación eléctrica). Hoy en día, la mayoría de memorias NVRAM son memorias flash, muy usadas para teléfonos móviles y reproductores portátiles de MP3.</a:t>
            </a:r>
          </a:p>
          <a:p>
            <a:pPr lvl="1" algn="just" eaLnBrk="1" fontAlgn="auto" hangingPunct="1">
              <a:spcAft>
                <a:spcPts val="0"/>
              </a:spcAft>
              <a:buFont typeface="Arial" panose="020B0604020202020204" pitchFamily="34" charset="0"/>
              <a:buChar char="–"/>
              <a:defRPr/>
            </a:pPr>
            <a:r>
              <a:rPr lang="es-CL" b="1" dirty="0" smtClean="0"/>
              <a:t>VRAM</a:t>
            </a:r>
            <a:r>
              <a:rPr lang="es-CL" dirty="0"/>
              <a:t> </a:t>
            </a:r>
            <a:r>
              <a:rPr lang="es-CL" dirty="0" smtClean="0"/>
              <a:t>(Video RAM). Es un tipo de memoria RAM que se utiliza en las tarjetas gráficas del computador. Es accesible, de forma simultánea, por dos dispositivos y por ello, es posible que la CPU grabe información en ella, al tiempo que se leen los datos que serán visualizados en el monitor de computadora.</a:t>
            </a:r>
          </a:p>
          <a:p>
            <a:pPr lvl="2" eaLnBrk="1" fontAlgn="auto" hangingPunct="1">
              <a:spcAft>
                <a:spcPts val="0"/>
              </a:spcAft>
              <a:buFont typeface="Arial" panose="020B0604020202020204" pitchFamily="34" charset="0"/>
              <a:buChar char="•"/>
              <a:defRPr/>
            </a:pPr>
            <a:endParaRPr lang="es-CL"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53250" name="2 Marcador de contenido"/>
          <p:cNvSpPr>
            <a:spLocks noGrp="1"/>
          </p:cNvSpPr>
          <p:nvPr>
            <p:ph idx="1"/>
          </p:nvPr>
        </p:nvSpPr>
        <p:spPr>
          <a:xfrm>
            <a:off x="457200" y="1600200"/>
            <a:ext cx="7859713" cy="4492625"/>
          </a:xfrm>
        </p:spPr>
        <p:txBody>
          <a:bodyPr/>
          <a:lstStyle/>
          <a:p>
            <a:pPr eaLnBrk="1" hangingPunct="1"/>
            <a:r>
              <a:rPr lang="es-ES" sz="2800" smtClean="0"/>
              <a:t>Almacenamiento secundario:</a:t>
            </a:r>
          </a:p>
          <a:p>
            <a:pPr lvl="1" eaLnBrk="1" hangingPunct="1"/>
            <a:r>
              <a:rPr lang="es-ES" sz="2400" smtClean="0"/>
              <a:t> Masivo y permanente (no volátil), mas lentas que una memoria primaria.</a:t>
            </a:r>
          </a:p>
          <a:p>
            <a:pPr lvl="1" eaLnBrk="1" hangingPunct="1"/>
            <a:r>
              <a:rPr lang="es-ES" sz="2400" smtClean="0"/>
              <a:t>Tipos (tecnologías):</a:t>
            </a:r>
          </a:p>
          <a:p>
            <a:pPr lvl="2" eaLnBrk="1" hangingPunct="1"/>
            <a:r>
              <a:rPr lang="es-ES" sz="2000" smtClean="0"/>
              <a:t>Magnético (discos, cintas)</a:t>
            </a:r>
          </a:p>
          <a:p>
            <a:pPr lvl="2" eaLnBrk="1" hangingPunct="1"/>
            <a:r>
              <a:rPr lang="es-ES" sz="2000" smtClean="0"/>
              <a:t>Óptico (discos)</a:t>
            </a:r>
          </a:p>
          <a:p>
            <a:pPr lvl="2" eaLnBrk="1" hangingPunct="1"/>
            <a:r>
              <a:rPr lang="es-ES" sz="2000" smtClean="0"/>
              <a:t>Estado sólido (flash,  Pendrive)</a:t>
            </a:r>
          </a:p>
          <a:p>
            <a:pPr lvl="1" eaLnBrk="1" hangingPunct="1"/>
            <a:r>
              <a:rPr lang="es-ES" sz="2400" smtClean="0"/>
              <a:t>Unidades y medios</a:t>
            </a:r>
          </a:p>
          <a:p>
            <a:pPr lvl="2" eaLnBrk="1" hangingPunct="1"/>
            <a:r>
              <a:rPr lang="es-ES" sz="2000" smtClean="0"/>
              <a:t>Unidades: leen y escriben</a:t>
            </a:r>
          </a:p>
          <a:p>
            <a:pPr lvl="2" eaLnBrk="1" hangingPunct="1"/>
            <a:r>
              <a:rPr lang="es-ES" sz="2000" smtClean="0"/>
              <a:t>Medio: lugar donde reside o se almacena la información.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54274" name="2 Marcador de contenido"/>
          <p:cNvSpPr>
            <a:spLocks noGrp="1"/>
          </p:cNvSpPr>
          <p:nvPr>
            <p:ph idx="1"/>
          </p:nvPr>
        </p:nvSpPr>
        <p:spPr/>
        <p:txBody>
          <a:bodyPr/>
          <a:lstStyle/>
          <a:p>
            <a:pPr eaLnBrk="1" hangingPunct="1"/>
            <a:r>
              <a:rPr lang="es-ES" sz="2800" smtClean="0"/>
              <a:t>Almacenamiento magnético Disco Duro (HD)</a:t>
            </a:r>
          </a:p>
          <a:p>
            <a:pPr lvl="1" algn="just" eaLnBrk="1" hangingPunct="1"/>
            <a:r>
              <a:rPr lang="es-ES" sz="2400" smtClean="0"/>
              <a:t>Un dispositivo de almacenamiento de datos no volátil que emplea un sistema de grabación magnética para almacenar datos digitales. </a:t>
            </a:r>
          </a:p>
          <a:p>
            <a:pPr lvl="1" algn="just" eaLnBrk="1" hangingPunct="1"/>
            <a:r>
              <a:rPr lang="es-ES" sz="2400" smtClean="0"/>
              <a:t>Se compone de uno o más platos o discos rígidos, unidos por un mismo eje que gira a gran velocidad dentro de una caja metálica sellada. Sobre cada plato, y en cada una de sus caras, se sitúa un cabezal de lectura/escritura que flota sobre una delgada lámina de aire generada por la rotación de los discos. </a:t>
            </a:r>
          </a:p>
        </p:txBody>
      </p:sp>
      <p:pic>
        <p:nvPicPr>
          <p:cNvPr id="54275" name="Picture 4" descr="Hard disk platters and head.jpg"/>
          <p:cNvPicPr>
            <a:picLocks noChangeAspect="1" noChangeArrowheads="1"/>
          </p:cNvPicPr>
          <p:nvPr/>
        </p:nvPicPr>
        <p:blipFill>
          <a:blip r:embed="rId2"/>
          <a:srcRect/>
          <a:stretch>
            <a:fillRect/>
          </a:stretch>
        </p:blipFill>
        <p:spPr bwMode="auto">
          <a:xfrm>
            <a:off x="6588125" y="5229225"/>
            <a:ext cx="1905000" cy="12668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18434" name="2 Marcador de contenido"/>
          <p:cNvSpPr>
            <a:spLocks noGrp="1"/>
          </p:cNvSpPr>
          <p:nvPr>
            <p:ph idx="1"/>
          </p:nvPr>
        </p:nvSpPr>
        <p:spPr/>
        <p:txBody>
          <a:bodyPr/>
          <a:lstStyle/>
          <a:p>
            <a:pPr eaLnBrk="1" hangingPunct="1"/>
            <a:r>
              <a:rPr lang="es-CL" sz="2000" smtClean="0"/>
              <a:t>Generaciones: Hitos de cambio tecnológico. Normalmente se distinguen:</a:t>
            </a:r>
          </a:p>
          <a:p>
            <a:pPr lvl="1" algn="just" eaLnBrk="1" hangingPunct="1"/>
            <a:r>
              <a:rPr lang="es-CL" sz="1800" b="1" smtClean="0"/>
              <a:t>1ª Generación (1945-1956): </a:t>
            </a:r>
            <a:r>
              <a:rPr lang="es-CL" sz="1800" smtClean="0"/>
              <a:t>electrónica implementada con tubos de vacío. Fueron las primeras máquinas que desplazaron los componentes electromecánicos (relés, Generación 0?).</a:t>
            </a:r>
          </a:p>
          <a:p>
            <a:pPr lvl="1" algn="just" eaLnBrk="1" hangingPunct="1"/>
            <a:r>
              <a:rPr lang="es-CL" sz="1800" b="1" smtClean="0"/>
              <a:t> 2ª Generación (1957-1963): </a:t>
            </a:r>
            <a:r>
              <a:rPr lang="es-CL" sz="1800" smtClean="0"/>
              <a:t>electrónica desarrollada con transistores. La lógica discreta era muy parecida a la anterior, pero la implementación resultó mucho más pequeña, reduciendo, entre otros factores, el tamaño de un computador en notable escala. </a:t>
            </a:r>
          </a:p>
          <a:p>
            <a:pPr lvl="1" algn="just" eaLnBrk="1" hangingPunct="1"/>
            <a:r>
              <a:rPr lang="es-CL" sz="1800" b="1" smtClean="0"/>
              <a:t>3ª Generación (1964-hoy): </a:t>
            </a:r>
            <a:r>
              <a:rPr lang="es-CL" sz="1800" smtClean="0"/>
              <a:t>electrónica basada en circuitos integrados. Esto permitió integrar cientos de transistores y otros componentes electrónicos en un único circuito integrado impreso en una “pastilla” de silicio, lo que redujo considerablemente su costo, consumo y tamaño. Con ello se incrementó su capacidad, velocidad y fiabilidad, hasta producir máquinas como las que existen en la actualidad.  Elemento clave: el </a:t>
            </a:r>
            <a:r>
              <a:rPr lang="es-CL" sz="1800" i="1" smtClean="0"/>
              <a:t>microprocesador</a:t>
            </a:r>
            <a:r>
              <a:rPr lang="es-CL" sz="1800" smtClean="0"/>
              <a:t>.</a:t>
            </a:r>
          </a:p>
          <a:p>
            <a:pPr lvl="1" algn="just" eaLnBrk="1" hangingPunct="1"/>
            <a:r>
              <a:rPr lang="es-CL" sz="1800" b="1" smtClean="0"/>
              <a:t>4ª Generación (futuro): </a:t>
            </a:r>
            <a:r>
              <a:rPr lang="es-CL" sz="1800" smtClean="0"/>
              <a:t>probablemente se originará cuando los circuitos de silicio, integrados a alta escala, sean reemplazados por un nuevo tipo de material o tecnología (nanotecnología?, optotecnología?).</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p:nvPr>
        </p:nvSpPr>
        <p:spPr/>
        <p:txBody>
          <a:bodyPr/>
          <a:lstStyle/>
          <a:p>
            <a:r>
              <a:rPr lang="es-CL" sz="4000" smtClean="0"/>
              <a:t>Definición de Conceptos básicos de hardware</a:t>
            </a:r>
            <a:endParaRPr lang="es-ES" sz="4000" smtClean="0"/>
          </a:p>
        </p:txBody>
      </p:sp>
      <p:sp>
        <p:nvSpPr>
          <p:cNvPr id="55298" name="Rectangle 3"/>
          <p:cNvSpPr>
            <a:spLocks/>
          </p:cNvSpPr>
          <p:nvPr/>
        </p:nvSpPr>
        <p:spPr bwMode="auto">
          <a:xfrm>
            <a:off x="457200" y="1600200"/>
            <a:ext cx="8075613" cy="533400"/>
          </a:xfrm>
          <a:prstGeom prst="rect">
            <a:avLst/>
          </a:prstGeom>
          <a:noFill/>
          <a:ln w="9525">
            <a:noFill/>
            <a:miter lim="800000"/>
            <a:headEnd/>
            <a:tailEnd/>
          </a:ln>
        </p:spPr>
        <p:txBody>
          <a:bodyPr/>
          <a:lstStyle/>
          <a:p>
            <a:pPr marL="342900" indent="-342900">
              <a:lnSpc>
                <a:spcPct val="90000"/>
              </a:lnSpc>
              <a:spcBef>
                <a:spcPct val="20000"/>
              </a:spcBef>
              <a:buFont typeface="Arial" charset="0"/>
              <a:buChar char="•"/>
            </a:pPr>
            <a:r>
              <a:rPr lang="es-ES" sz="3200">
                <a:latin typeface="Calibri" pitchFamily="34" charset="0"/>
              </a:rPr>
              <a:t>Disco duro (interno) SATA3 </a:t>
            </a:r>
            <a:r>
              <a:rPr lang="es-ES" sz="3200" b="1">
                <a:latin typeface="Calibri" pitchFamily="34" charset="0"/>
              </a:rPr>
              <a:t>500GB  7200 rpm</a:t>
            </a:r>
            <a:r>
              <a:rPr lang="es-ES" sz="3200">
                <a:latin typeface="Calibri" pitchFamily="34" charset="0"/>
              </a:rPr>
              <a:t> </a:t>
            </a:r>
          </a:p>
        </p:txBody>
      </p:sp>
      <p:pic>
        <p:nvPicPr>
          <p:cNvPr id="55299" name="Picture 5" descr="Foto"/>
          <p:cNvPicPr>
            <a:picLocks noChangeAspect="1" noChangeArrowheads="1"/>
          </p:cNvPicPr>
          <p:nvPr/>
        </p:nvPicPr>
        <p:blipFill>
          <a:blip r:embed="rId2"/>
          <a:srcRect/>
          <a:stretch>
            <a:fillRect/>
          </a:stretch>
        </p:blipFill>
        <p:spPr bwMode="auto">
          <a:xfrm>
            <a:off x="5003800" y="2708275"/>
            <a:ext cx="3384550" cy="3384550"/>
          </a:xfrm>
          <a:prstGeom prst="rect">
            <a:avLst/>
          </a:prstGeom>
          <a:noFill/>
          <a:ln w="9525">
            <a:noFill/>
            <a:miter lim="800000"/>
            <a:headEnd/>
            <a:tailEnd/>
          </a:ln>
        </p:spPr>
      </p:pic>
      <p:pic>
        <p:nvPicPr>
          <p:cNvPr id="55300" name="Picture 7" descr="Foto"/>
          <p:cNvPicPr>
            <a:picLocks noChangeAspect="1" noChangeArrowheads="1"/>
          </p:cNvPicPr>
          <p:nvPr/>
        </p:nvPicPr>
        <p:blipFill>
          <a:blip r:embed="rId3"/>
          <a:srcRect/>
          <a:stretch>
            <a:fillRect/>
          </a:stretch>
        </p:blipFill>
        <p:spPr bwMode="auto">
          <a:xfrm>
            <a:off x="1331913" y="2425700"/>
            <a:ext cx="3168650" cy="3168650"/>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p:nvPr>
        </p:nvSpPr>
        <p:spPr/>
        <p:txBody>
          <a:bodyPr/>
          <a:lstStyle/>
          <a:p>
            <a:pPr eaLnBrk="1" hangingPunct="1"/>
            <a:r>
              <a:rPr lang="es-CL" sz="4000" smtClean="0"/>
              <a:t>Definición de Conceptos básicos de hardware</a:t>
            </a:r>
            <a:endParaRPr lang="es-ES" sz="4000" smtClean="0"/>
          </a:p>
        </p:txBody>
      </p:sp>
      <p:sp>
        <p:nvSpPr>
          <p:cNvPr id="56322" name="Rectangle 3"/>
          <p:cNvSpPr>
            <a:spLocks noGrp="1"/>
          </p:cNvSpPr>
          <p:nvPr>
            <p:ph type="body" idx="1"/>
          </p:nvPr>
        </p:nvSpPr>
        <p:spPr/>
        <p:txBody>
          <a:bodyPr/>
          <a:lstStyle/>
          <a:p>
            <a:pPr algn="just" eaLnBrk="1" hangingPunct="1">
              <a:lnSpc>
                <a:spcPct val="80000"/>
              </a:lnSpc>
            </a:pPr>
            <a:r>
              <a:rPr lang="es-ES" sz="2400" smtClean="0"/>
              <a:t>Elemento clave: controlador de disco y conexión al computador.</a:t>
            </a:r>
          </a:p>
          <a:p>
            <a:pPr lvl="1" algn="just" eaLnBrk="1" hangingPunct="1">
              <a:lnSpc>
                <a:spcPct val="80000"/>
              </a:lnSpc>
            </a:pPr>
            <a:r>
              <a:rPr lang="es-ES" sz="2000" smtClean="0"/>
              <a:t>Conexión por cable a la placa madre: interfaz. </a:t>
            </a:r>
          </a:p>
          <a:p>
            <a:pPr lvl="2" algn="just" eaLnBrk="1" hangingPunct="1">
              <a:lnSpc>
                <a:spcPct val="80000"/>
              </a:lnSpc>
            </a:pPr>
            <a:r>
              <a:rPr lang="es-ES" sz="1800" smtClean="0"/>
              <a:t>Interfaz </a:t>
            </a:r>
            <a:r>
              <a:rPr lang="es-ES" sz="1800" smtClean="0">
                <a:hlinkClick r:id="rId2" tooltip="Integrated Drive Electronics"/>
              </a:rPr>
              <a:t>IDE (</a:t>
            </a:r>
            <a:r>
              <a:rPr lang="es-ES" sz="1800" smtClean="0"/>
              <a:t>Integrated Device Electronics)</a:t>
            </a:r>
            <a:r>
              <a:rPr lang="es-ES" sz="1800" smtClean="0">
                <a:hlinkClick r:id="rId2" tooltip="Integrated Drive Electronics"/>
              </a:rPr>
              <a:t> / PATA</a:t>
            </a:r>
            <a:r>
              <a:rPr lang="es-ES" sz="1800" smtClean="0"/>
              <a:t> (Paralell Advanced Technology Attachment). Están siendo abandonadas en los PC</a:t>
            </a:r>
          </a:p>
          <a:p>
            <a:pPr lvl="2" algn="just" eaLnBrk="1" hangingPunct="1">
              <a:lnSpc>
                <a:spcPct val="80000"/>
              </a:lnSpc>
            </a:pPr>
            <a:r>
              <a:rPr lang="es-ES" sz="1800" smtClean="0"/>
              <a:t>Interfaz </a:t>
            </a:r>
            <a:r>
              <a:rPr lang="es-ES" sz="1800" smtClean="0">
                <a:hlinkClick r:id="rId3" tooltip="Serial ATA"/>
              </a:rPr>
              <a:t>SATA</a:t>
            </a:r>
            <a:r>
              <a:rPr lang="es-ES" sz="1800" smtClean="0"/>
              <a:t>  (Serial ATA). Es lo que se usa en los PC.</a:t>
            </a:r>
          </a:p>
          <a:p>
            <a:pPr lvl="2" algn="just" eaLnBrk="1" hangingPunct="1">
              <a:lnSpc>
                <a:spcPct val="80000"/>
              </a:lnSpc>
            </a:pPr>
            <a:r>
              <a:rPr lang="es-ES" sz="1800" smtClean="0"/>
              <a:t>Interfaz </a:t>
            </a:r>
            <a:r>
              <a:rPr lang="es-ES" sz="1800" smtClean="0">
                <a:hlinkClick r:id="rId4" tooltip="Serial Attached SCSI"/>
              </a:rPr>
              <a:t>SAS</a:t>
            </a:r>
            <a:r>
              <a:rPr lang="es-ES" sz="1800" smtClean="0"/>
              <a:t> (</a:t>
            </a:r>
            <a:r>
              <a:rPr lang="es-ES" sz="1800" b="1" smtClean="0"/>
              <a:t>Serial Attached SCSI). </a:t>
            </a:r>
            <a:r>
              <a:rPr lang="es-ES" sz="1800" smtClean="0"/>
              <a:t>El conector es el mismo que en la interfaz </a:t>
            </a:r>
            <a:r>
              <a:rPr lang="es-ES" sz="1800" smtClean="0">
                <a:hlinkClick r:id="rId3" tooltip="Serial ATA"/>
              </a:rPr>
              <a:t>SATA</a:t>
            </a:r>
            <a:r>
              <a:rPr lang="es-ES" sz="1800" smtClean="0"/>
              <a:t> y permite utilizar estos </a:t>
            </a:r>
            <a:r>
              <a:rPr lang="es-ES" sz="1800" smtClean="0">
                <a:hlinkClick r:id="rId5" tooltip="Disco duro"/>
              </a:rPr>
              <a:t>discos duros</a:t>
            </a:r>
            <a:r>
              <a:rPr lang="es-ES" sz="1800" smtClean="0"/>
              <a:t>, para aplicaciones con menos necesidad de velocidad, ahorrando costos. Por lo tanto, los discos </a:t>
            </a:r>
            <a:r>
              <a:rPr lang="es-ES" sz="1800" smtClean="0">
                <a:hlinkClick r:id="rId3" tooltip="Serial ATA"/>
              </a:rPr>
              <a:t>SATA</a:t>
            </a:r>
            <a:r>
              <a:rPr lang="es-ES" sz="1800" smtClean="0"/>
              <a:t> pueden ser utilizados por controladoras SAS pero no a la inversa, una controladora </a:t>
            </a:r>
            <a:r>
              <a:rPr lang="es-ES" sz="1800" smtClean="0">
                <a:hlinkClick r:id="rId3" tooltip="Serial ATA"/>
              </a:rPr>
              <a:t>SATA</a:t>
            </a:r>
            <a:r>
              <a:rPr lang="es-ES" sz="1800" smtClean="0"/>
              <a:t> no reconoce discos SAS.</a:t>
            </a:r>
          </a:p>
          <a:p>
            <a:pPr lvl="2" algn="just" eaLnBrk="1" hangingPunct="1">
              <a:lnSpc>
                <a:spcPct val="80000"/>
              </a:lnSpc>
            </a:pPr>
            <a:r>
              <a:rPr lang="es-ES" sz="1800" smtClean="0"/>
              <a:t>Interfaz </a:t>
            </a:r>
            <a:r>
              <a:rPr lang="es-ES" sz="1800" smtClean="0">
                <a:hlinkClick r:id="rId6" tooltip="Small Computer System Interface"/>
              </a:rPr>
              <a:t>SCSI</a:t>
            </a:r>
            <a:r>
              <a:rPr lang="es-ES" sz="1800" smtClean="0"/>
              <a:t> (</a:t>
            </a:r>
            <a:r>
              <a:rPr lang="es-ES" sz="1800" b="1" i="1" smtClean="0"/>
              <a:t>S</a:t>
            </a:r>
            <a:r>
              <a:rPr lang="es-ES" sz="1800" i="1" smtClean="0"/>
              <a:t>mall </a:t>
            </a:r>
            <a:r>
              <a:rPr lang="es-ES" sz="1800" b="1" i="1" smtClean="0"/>
              <a:t>C</a:t>
            </a:r>
            <a:r>
              <a:rPr lang="es-ES" sz="1800" i="1" smtClean="0"/>
              <a:t>omputers </a:t>
            </a:r>
            <a:r>
              <a:rPr lang="es-ES" sz="1800" b="1" i="1" smtClean="0"/>
              <a:t>S</a:t>
            </a:r>
            <a:r>
              <a:rPr lang="es-ES" sz="1800" i="1" smtClean="0"/>
              <a:t>ystem </a:t>
            </a:r>
            <a:r>
              <a:rPr lang="es-ES" sz="1800" b="1" i="1" smtClean="0"/>
              <a:t>I</a:t>
            </a:r>
            <a:r>
              <a:rPr lang="es-ES" sz="1800" i="1" smtClean="0"/>
              <a:t>nterface</a:t>
            </a:r>
            <a:r>
              <a:rPr lang="es-ES" sz="1800" smtClean="0"/>
              <a:t> ). Es usado en servidores. y estaciones de alto rendimiento. Se combina con controladores RAID (Redundant Array o Inexpensive Disks). Hay diversas variantes y modelos.</a:t>
            </a:r>
          </a:p>
          <a:p>
            <a:pPr lvl="2" algn="just" eaLnBrk="1" hangingPunct="1">
              <a:lnSpc>
                <a:spcPct val="80000"/>
              </a:lnSpc>
            </a:pPr>
            <a:r>
              <a:rPr lang="es-ES" sz="1800" smtClean="0"/>
              <a:t>Interfaz </a:t>
            </a:r>
            <a:r>
              <a:rPr lang="es-ES" sz="1800" smtClean="0">
                <a:hlinkClick r:id="rId7" tooltip="Canal de fibra"/>
              </a:rPr>
              <a:t>FC</a:t>
            </a:r>
            <a:r>
              <a:rPr lang="es-ES" sz="1800" smtClean="0"/>
              <a:t> (F</a:t>
            </a:r>
            <a:r>
              <a:rPr lang="es-ES" sz="1800" b="1" i="1" smtClean="0"/>
              <a:t>ibre Channel</a:t>
            </a:r>
            <a:r>
              <a:rPr lang="es-ES" sz="1800" smtClean="0"/>
              <a:t>) ). Usado exclusivamente en servidores. </a:t>
            </a:r>
          </a:p>
          <a:p>
            <a:pPr lvl="2" algn="just" eaLnBrk="1" hangingPunct="1">
              <a:lnSpc>
                <a:spcPct val="80000"/>
              </a:lnSpc>
            </a:pPr>
            <a:r>
              <a:rPr lang="es-ES" sz="1800" smtClean="0"/>
              <a:t>Interfaz </a:t>
            </a:r>
            <a:r>
              <a:rPr lang="es-ES" sz="1800" smtClean="0">
                <a:hlinkClick r:id="rId8" tooltip="Universal Serial Bus"/>
              </a:rPr>
              <a:t>USB</a:t>
            </a:r>
            <a:r>
              <a:rPr lang="es-ES" sz="1800" smtClean="0"/>
              <a:t>  (Universal serial bus).</a:t>
            </a:r>
          </a:p>
          <a:p>
            <a:pPr lvl="1" algn="just" eaLnBrk="1" hangingPunct="1">
              <a:lnSpc>
                <a:spcPct val="80000"/>
              </a:lnSpc>
            </a:pPr>
            <a:r>
              <a:rPr lang="es-ES" sz="2000" i="1" smtClean="0"/>
              <a:t>NAS</a:t>
            </a:r>
            <a:r>
              <a:rPr lang="es-ES" sz="2000" smtClean="0"/>
              <a:t> (</a:t>
            </a:r>
            <a:r>
              <a:rPr lang="es-ES" sz="2000" i="1" smtClean="0"/>
              <a:t>Network Attached Storage)</a:t>
            </a:r>
            <a:r>
              <a:rPr lang="es-ES" sz="2000" smtClean="0"/>
              <a:t> mediante </a:t>
            </a:r>
            <a:r>
              <a:rPr lang="es-ES" sz="2000" i="1" smtClean="0"/>
              <a:t>redes de cable / inalámbricas.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57346" name="2 Marcador de contenido"/>
          <p:cNvSpPr>
            <a:spLocks noGrp="1"/>
          </p:cNvSpPr>
          <p:nvPr>
            <p:ph idx="1"/>
          </p:nvPr>
        </p:nvSpPr>
        <p:spPr/>
        <p:txBody>
          <a:bodyPr/>
          <a:lstStyle/>
          <a:p>
            <a:pPr algn="just" eaLnBrk="1" hangingPunct="1"/>
            <a:r>
              <a:rPr lang="es-ES" sz="2400" smtClean="0"/>
              <a:t>Almacenamiento óptico.</a:t>
            </a:r>
          </a:p>
          <a:p>
            <a:pPr lvl="1" algn="just" eaLnBrk="1" hangingPunct="1"/>
            <a:r>
              <a:rPr lang="es-ES" sz="2000" smtClean="0"/>
              <a:t>Dispositivos capaces de guardar datos por medio de un rayo láser en su superficie plástica. Almacena datos por medio de ranuras microscópicas (ó ranuras quemadas). La información queda grabada en la superficie de manera física, por lo que, solo el calor (puede producir deformaciones en la superficie del disco) y las ralladuras pueden producir la pérdida de los datos. Es inmune a los campos magnéticos y la humedad. </a:t>
            </a:r>
          </a:p>
          <a:p>
            <a:pPr lvl="1" algn="just" eaLnBrk="1" hangingPunct="1"/>
            <a:r>
              <a:rPr lang="es-ES" sz="2000" smtClean="0"/>
              <a:t>Generaciones:</a:t>
            </a:r>
          </a:p>
          <a:p>
            <a:pPr lvl="2" algn="just" eaLnBrk="1" hangingPunct="1"/>
            <a:r>
              <a:rPr lang="es-ES" sz="1800" b="1" smtClean="0"/>
              <a:t>Primera</a:t>
            </a:r>
            <a:r>
              <a:rPr lang="es-ES" sz="1800" smtClean="0"/>
              <a:t>. Para almacenar música y software: Compact Disc(CD),  Laserdisc y disco magneto-óptico.</a:t>
            </a:r>
          </a:p>
          <a:p>
            <a:pPr lvl="2" algn="just"/>
            <a:r>
              <a:rPr lang="es-ES" sz="1800" b="1" smtClean="0"/>
              <a:t>Segunda</a:t>
            </a:r>
            <a:r>
              <a:rPr lang="es-ES" sz="1800" smtClean="0"/>
              <a:t>. Para almacenamiento masivo de datos y video digital de alta calidad. Representantes: minidisc, DVD y otros.</a:t>
            </a:r>
          </a:p>
          <a:p>
            <a:pPr lvl="2" algn="just"/>
            <a:r>
              <a:rPr lang="es-ES" sz="1800" b="1" smtClean="0"/>
              <a:t>Tercera</a:t>
            </a:r>
            <a:r>
              <a:rPr lang="es-ES" sz="1800" smtClean="0"/>
              <a:t>. Para almacenar y distribuir video de alta definición. Usa láser de menor longitud de onda (en el espectro visible azul y violeta). Representante: el Blu-Ray y otros en desarrollo.</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59394" name="2 Marcador de contenido"/>
          <p:cNvSpPr>
            <a:spLocks noGrp="1"/>
          </p:cNvSpPr>
          <p:nvPr>
            <p:ph idx="1"/>
          </p:nvPr>
        </p:nvSpPr>
        <p:spPr/>
        <p:txBody>
          <a:bodyPr/>
          <a:lstStyle/>
          <a:p>
            <a:pPr eaLnBrk="1" hangingPunct="1"/>
            <a:r>
              <a:rPr lang="es-ES" sz="2400" b="1" smtClean="0"/>
              <a:t>Resumen representantes:</a:t>
            </a:r>
          </a:p>
          <a:p>
            <a:pPr lvl="1" algn="just" eaLnBrk="1" hangingPunct="1"/>
            <a:r>
              <a:rPr lang="es-ES" sz="1800" smtClean="0">
                <a:hlinkClick r:id="rId2" tooltip="CD-ROM"/>
              </a:rPr>
              <a:t>CD-ROM</a:t>
            </a:r>
            <a:r>
              <a:rPr lang="es-ES" sz="1800" smtClean="0"/>
              <a:t> Discos de solo lectura. </a:t>
            </a:r>
          </a:p>
          <a:p>
            <a:pPr lvl="1" algn="just" eaLnBrk="1" hangingPunct="1"/>
            <a:r>
              <a:rPr lang="es-ES" sz="1800" smtClean="0">
                <a:hlinkClick r:id="rId3" tooltip="CD-R"/>
              </a:rPr>
              <a:t>CD-R</a:t>
            </a:r>
            <a:r>
              <a:rPr lang="es-ES" sz="1800" smtClean="0"/>
              <a:t> Discos de escritura y múltiples lecturas. </a:t>
            </a:r>
          </a:p>
          <a:p>
            <a:pPr lvl="1" algn="just" eaLnBrk="1" hangingPunct="1"/>
            <a:r>
              <a:rPr lang="es-ES" sz="1800" smtClean="0">
                <a:hlinkClick r:id="rId4" tooltip="CD-RW"/>
              </a:rPr>
              <a:t>CD-RW</a:t>
            </a:r>
            <a:r>
              <a:rPr lang="es-ES" sz="1800" smtClean="0"/>
              <a:t> Discos de múltiples escrituras y lecturas. </a:t>
            </a:r>
          </a:p>
          <a:p>
            <a:pPr lvl="1" algn="just" eaLnBrk="1" hangingPunct="1"/>
            <a:r>
              <a:rPr lang="es-ES" sz="1800" smtClean="0">
                <a:hlinkClick r:id="rId5" tooltip="DVD"/>
              </a:rPr>
              <a:t>DVD</a:t>
            </a:r>
            <a:r>
              <a:rPr lang="es-ES" sz="1800" smtClean="0"/>
              <a:t>+/-R Discos de capacidad de 4.5GB, hasta 9.4GB, de escritura y múltiples lecturas. </a:t>
            </a:r>
          </a:p>
          <a:p>
            <a:pPr lvl="1" algn="just" eaLnBrk="1" hangingPunct="1"/>
            <a:r>
              <a:rPr lang="es-ES" sz="1800" smtClean="0">
                <a:hlinkClick r:id="rId5" tooltip="DVD"/>
              </a:rPr>
              <a:t>DVD</a:t>
            </a:r>
            <a:r>
              <a:rPr lang="es-ES" sz="1800" smtClean="0"/>
              <a:t>+/-RW Discos de capacidad de 4.5GB, hasta 9.4GB, de múltiples escritura y múltiples lecturas. </a:t>
            </a:r>
          </a:p>
          <a:p>
            <a:pPr lvl="1" algn="just" eaLnBrk="1" hangingPunct="1"/>
            <a:r>
              <a:rPr lang="es-ES" sz="1800" smtClean="0">
                <a:hlinkClick r:id="rId6" tooltip="Blu Ray"/>
              </a:rPr>
              <a:t>Blu Ray</a:t>
            </a:r>
            <a:r>
              <a:rPr lang="es-ES" sz="1800" smtClean="0"/>
              <a:t> Tecnología de disco de alta densidad, desarrollada por Sony. Ganó la contienda, por ser el nuevo estándar contra su competidor el HD-DVD (DVD de Alta Definición). Su superioridad se debe a que hace uso de un laser con una longitud de onda "Azul", en vez de "Roja", tecnología que ha demostrado ser mucho más rápida y eficiente que la implementada por el DVD de alta definición.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60418" name="2 Marcador de contenido"/>
          <p:cNvSpPr>
            <a:spLocks noGrp="1"/>
          </p:cNvSpPr>
          <p:nvPr>
            <p:ph idx="1"/>
          </p:nvPr>
        </p:nvSpPr>
        <p:spPr/>
        <p:txBody>
          <a:bodyPr/>
          <a:lstStyle/>
          <a:p>
            <a:pPr eaLnBrk="1" hangingPunct="1"/>
            <a:r>
              <a:rPr lang="es-ES" sz="2400" smtClean="0"/>
              <a:t>El estándar </a:t>
            </a:r>
            <a:r>
              <a:rPr lang="es-ES" sz="2400" b="1" smtClean="0"/>
              <a:t>ISO 9660</a:t>
            </a:r>
            <a:r>
              <a:rPr lang="es-ES" sz="2400" smtClean="0"/>
              <a:t>:</a:t>
            </a:r>
          </a:p>
          <a:p>
            <a:pPr lvl="1" algn="just" eaLnBrk="1" hangingPunct="1"/>
            <a:r>
              <a:rPr lang="es-ES" sz="2000" smtClean="0"/>
              <a:t>Es una norma publicada inicialmente en 1986 por la ISO. Especifica el formato para el almacenaje de archivos en los soportes de tipo disco compacto (sistema de archivos para CD-ROM) de modo que  sean legibles por diferentes sistemas operativos, de diferentes proveedores y en diferentes plataformas (</a:t>
            </a:r>
            <a:r>
              <a:rPr lang="es-ES" sz="2000" smtClean="0">
                <a:hlinkClick r:id="rId2" tooltip="MS-DOS"/>
              </a:rPr>
              <a:t>MS-DOS</a:t>
            </a:r>
            <a:r>
              <a:rPr lang="es-ES" sz="2000" smtClean="0"/>
              <a:t>, </a:t>
            </a:r>
            <a:r>
              <a:rPr lang="es-ES" sz="2000" smtClean="0">
                <a:hlinkClick r:id="rId3" tooltip="Microsoft Windows"/>
              </a:rPr>
              <a:t>Microsoft Windows</a:t>
            </a:r>
            <a:r>
              <a:rPr lang="es-ES" sz="2000" smtClean="0"/>
              <a:t>, </a:t>
            </a:r>
            <a:r>
              <a:rPr lang="es-ES" sz="2000" smtClean="0">
                <a:hlinkClick r:id="rId4" tooltip="Mac OS"/>
              </a:rPr>
              <a:t>Mac OS</a:t>
            </a:r>
            <a:r>
              <a:rPr lang="es-ES" sz="2000" smtClean="0"/>
              <a:t> y </a:t>
            </a:r>
            <a:r>
              <a:rPr lang="es-ES" sz="2000" smtClean="0">
                <a:hlinkClick r:id="rId5" tooltip="UNIX"/>
              </a:rPr>
              <a:t>UNIX</a:t>
            </a:r>
            <a:r>
              <a:rPr lang="es-ES" sz="2000" smtClean="0"/>
              <a:t>). </a:t>
            </a:r>
          </a:p>
          <a:p>
            <a:pPr lvl="1" algn="just" eaLnBrk="1" hangingPunct="1"/>
            <a:r>
              <a:rPr lang="es-ES" sz="2000" smtClean="0"/>
              <a:t>Los DVD pueden utilizar también la norma ISO 9660.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19458" name="2 Marcador de contenido"/>
          <p:cNvSpPr>
            <a:spLocks noGrp="1"/>
          </p:cNvSpPr>
          <p:nvPr>
            <p:ph idx="1"/>
          </p:nvPr>
        </p:nvSpPr>
        <p:spPr>
          <a:xfrm>
            <a:off x="457200" y="1600200"/>
            <a:ext cx="4114800" cy="4525963"/>
          </a:xfrm>
        </p:spPr>
        <p:txBody>
          <a:bodyPr/>
          <a:lstStyle/>
          <a:p>
            <a:pPr eaLnBrk="1" hangingPunct="1"/>
            <a:r>
              <a:rPr lang="es-CL" sz="2000" smtClean="0"/>
              <a:t>Hardware típico de una computadora personal.</a:t>
            </a:r>
          </a:p>
          <a:p>
            <a:pPr lvl="1" eaLnBrk="1" hangingPunct="1"/>
            <a:r>
              <a:rPr lang="es-CL" sz="1600" smtClean="0"/>
              <a:t>1. Monitor</a:t>
            </a:r>
          </a:p>
          <a:p>
            <a:pPr lvl="1" eaLnBrk="1" hangingPunct="1"/>
            <a:r>
              <a:rPr lang="es-CL" sz="1600" smtClean="0"/>
              <a:t>2. Placa base (“tarjeta Madre”).</a:t>
            </a:r>
          </a:p>
          <a:p>
            <a:pPr lvl="1" eaLnBrk="1" hangingPunct="1"/>
            <a:r>
              <a:rPr lang="es-CL" sz="1600" smtClean="0"/>
              <a:t>3. CPU</a:t>
            </a:r>
          </a:p>
          <a:p>
            <a:pPr lvl="1" eaLnBrk="1" hangingPunct="1"/>
            <a:r>
              <a:rPr lang="es-CL" sz="1600" smtClean="0"/>
              <a:t>4. Memoria RAM</a:t>
            </a:r>
          </a:p>
          <a:p>
            <a:pPr lvl="1" eaLnBrk="1" hangingPunct="1"/>
            <a:r>
              <a:rPr lang="es-CL" sz="1600" smtClean="0"/>
              <a:t>5. Tarjeta de expansión</a:t>
            </a:r>
          </a:p>
          <a:p>
            <a:pPr lvl="1" eaLnBrk="1" hangingPunct="1"/>
            <a:r>
              <a:rPr lang="es-CL" sz="1600" smtClean="0"/>
              <a:t>6. Fuente de alimentación</a:t>
            </a:r>
          </a:p>
          <a:p>
            <a:pPr lvl="1" eaLnBrk="1" hangingPunct="1"/>
            <a:r>
              <a:rPr lang="es-CL" sz="1600" smtClean="0"/>
              <a:t>7. Unidad de disco óptico</a:t>
            </a:r>
          </a:p>
          <a:p>
            <a:pPr lvl="1" eaLnBrk="1" hangingPunct="1"/>
            <a:r>
              <a:rPr lang="es-CL" sz="1600" smtClean="0"/>
              <a:t>8. Disco duro, Unidad de estado sólido</a:t>
            </a:r>
          </a:p>
          <a:p>
            <a:pPr lvl="1" eaLnBrk="1" hangingPunct="1"/>
            <a:r>
              <a:rPr lang="es-CL" sz="1600" smtClean="0"/>
              <a:t>9. Teclado</a:t>
            </a:r>
          </a:p>
          <a:p>
            <a:pPr lvl="1" eaLnBrk="1" hangingPunct="1"/>
            <a:r>
              <a:rPr lang="es-CL" sz="1600" smtClean="0"/>
              <a:t>10. Ratón/Mouse</a:t>
            </a:r>
          </a:p>
        </p:txBody>
      </p:sp>
      <p:pic>
        <p:nvPicPr>
          <p:cNvPr id="19459" name="Picture 2"/>
          <p:cNvPicPr>
            <a:picLocks noChangeAspect="1" noChangeArrowheads="1"/>
          </p:cNvPicPr>
          <p:nvPr/>
        </p:nvPicPr>
        <p:blipFill>
          <a:blip r:embed="rId2"/>
          <a:srcRect/>
          <a:stretch>
            <a:fillRect/>
          </a:stretch>
        </p:blipFill>
        <p:spPr bwMode="auto">
          <a:xfrm>
            <a:off x="4716463" y="1628775"/>
            <a:ext cx="3894137" cy="4183063"/>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20482" name="2 Marcador de contenido"/>
          <p:cNvSpPr>
            <a:spLocks noGrp="1"/>
          </p:cNvSpPr>
          <p:nvPr>
            <p:ph idx="1"/>
          </p:nvPr>
        </p:nvSpPr>
        <p:spPr>
          <a:xfrm>
            <a:off x="457200" y="1600200"/>
            <a:ext cx="7499350" cy="533400"/>
          </a:xfrm>
        </p:spPr>
        <p:txBody>
          <a:bodyPr/>
          <a:lstStyle/>
          <a:p>
            <a:pPr eaLnBrk="1" hangingPunct="1"/>
            <a:r>
              <a:rPr lang="es-ES" smtClean="0"/>
              <a:t>Una “Placa madre” de computador</a:t>
            </a:r>
          </a:p>
        </p:txBody>
      </p:sp>
      <p:pic>
        <p:nvPicPr>
          <p:cNvPr id="20483" name="Picture 4" descr="Foto"/>
          <p:cNvPicPr>
            <a:picLocks noChangeAspect="1" noChangeArrowheads="1"/>
          </p:cNvPicPr>
          <p:nvPr/>
        </p:nvPicPr>
        <p:blipFill>
          <a:blip r:embed="rId2"/>
          <a:srcRect/>
          <a:stretch>
            <a:fillRect/>
          </a:stretch>
        </p:blipFill>
        <p:spPr bwMode="auto">
          <a:xfrm>
            <a:off x="2627313" y="2060575"/>
            <a:ext cx="4535487" cy="453548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21506" name="2 Marcador de contenido"/>
          <p:cNvSpPr>
            <a:spLocks noGrp="1"/>
          </p:cNvSpPr>
          <p:nvPr>
            <p:ph idx="1"/>
          </p:nvPr>
        </p:nvSpPr>
        <p:spPr>
          <a:xfrm>
            <a:off x="457200" y="1600200"/>
            <a:ext cx="7859713" cy="604838"/>
          </a:xfrm>
        </p:spPr>
        <p:txBody>
          <a:bodyPr/>
          <a:lstStyle/>
          <a:p>
            <a:pPr eaLnBrk="1" hangingPunct="1"/>
            <a:r>
              <a:rPr lang="es-ES" smtClean="0"/>
              <a:t>Un procesador (CPU)</a:t>
            </a:r>
          </a:p>
        </p:txBody>
      </p:sp>
      <p:pic>
        <p:nvPicPr>
          <p:cNvPr id="21507" name="Picture 4" descr="ANd9GcS6Av3CVa0GXaeyXPjQwN1Rlwz0rgejqK8rJQivP4Sawj0Gj56DBg"/>
          <p:cNvPicPr>
            <a:picLocks noChangeAspect="1" noChangeArrowheads="1"/>
          </p:cNvPicPr>
          <p:nvPr/>
        </p:nvPicPr>
        <p:blipFill>
          <a:blip r:embed="rId2"/>
          <a:srcRect/>
          <a:stretch>
            <a:fillRect/>
          </a:stretch>
        </p:blipFill>
        <p:spPr bwMode="auto">
          <a:xfrm>
            <a:off x="4859338" y="2708275"/>
            <a:ext cx="3743325" cy="2803525"/>
          </a:xfrm>
          <a:prstGeom prst="rect">
            <a:avLst/>
          </a:prstGeom>
          <a:noFill/>
          <a:ln w="9525">
            <a:noFill/>
            <a:miter lim="800000"/>
            <a:headEnd/>
            <a:tailEnd/>
          </a:ln>
        </p:spPr>
      </p:pic>
      <p:pic>
        <p:nvPicPr>
          <p:cNvPr id="21508" name="Picture 6" descr="ANd9GcQFSK3kcDV8cGewjrnUzAkYNTJOBbAsQIEfhIyplOZEk9dBSDA0"/>
          <p:cNvPicPr>
            <a:picLocks noChangeAspect="1" noChangeArrowheads="1"/>
          </p:cNvPicPr>
          <p:nvPr/>
        </p:nvPicPr>
        <p:blipFill>
          <a:blip r:embed="rId3"/>
          <a:srcRect/>
          <a:stretch>
            <a:fillRect/>
          </a:stretch>
        </p:blipFill>
        <p:spPr bwMode="auto">
          <a:xfrm>
            <a:off x="1476375" y="3284538"/>
            <a:ext cx="2743200" cy="16668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CL" dirty="0" smtClean="0"/>
              <a:t>Definición de Conceptos básicos de hardware</a:t>
            </a:r>
            <a:endParaRPr lang="es-CL" dirty="0"/>
          </a:p>
        </p:txBody>
      </p:sp>
      <p:sp>
        <p:nvSpPr>
          <p:cNvPr id="22530" name="2 Marcador de contenido"/>
          <p:cNvSpPr>
            <a:spLocks noGrp="1"/>
          </p:cNvSpPr>
          <p:nvPr>
            <p:ph idx="1"/>
          </p:nvPr>
        </p:nvSpPr>
        <p:spPr/>
        <p:txBody>
          <a:bodyPr/>
          <a:lstStyle/>
          <a:p>
            <a:pPr algn="just" eaLnBrk="1" hangingPunct="1">
              <a:lnSpc>
                <a:spcPct val="80000"/>
              </a:lnSpc>
            </a:pPr>
            <a:r>
              <a:rPr lang="es-CL" sz="2000" b="1" smtClean="0"/>
              <a:t>Naturaleza del computador</a:t>
            </a:r>
            <a:r>
              <a:rPr lang="es-CL" sz="2000" smtClean="0"/>
              <a:t>: Las computadoras son aparatos electrónicos capaces de </a:t>
            </a:r>
            <a:r>
              <a:rPr lang="es-CL" sz="2000" u="sng" smtClean="0"/>
              <a:t>interpretar</a:t>
            </a:r>
            <a:r>
              <a:rPr lang="es-CL" sz="2000" smtClean="0"/>
              <a:t> y </a:t>
            </a:r>
            <a:r>
              <a:rPr lang="es-CL" sz="2000" u="sng" smtClean="0"/>
              <a:t>ejecutar</a:t>
            </a:r>
            <a:r>
              <a:rPr lang="es-CL" sz="2000" smtClean="0"/>
              <a:t> instrucciones programadas y almacenadas en su memoria. Estas operaciones o instrucciones son, básicamente, operaciones </a:t>
            </a:r>
            <a:r>
              <a:rPr lang="es-CL" sz="2000" i="1" smtClean="0"/>
              <a:t>aritmético-lógicas</a:t>
            </a:r>
            <a:r>
              <a:rPr lang="es-CL" sz="2000" smtClean="0"/>
              <a:t> (transformación de datos) y de </a:t>
            </a:r>
            <a:r>
              <a:rPr lang="es-CL" sz="2000" i="1" smtClean="0"/>
              <a:t>entrada/salida</a:t>
            </a:r>
            <a:r>
              <a:rPr lang="es-CL" sz="2000" smtClean="0"/>
              <a:t> (flujo de comunicación con el exterior). Por ello, los componentes básicos, son:</a:t>
            </a:r>
          </a:p>
          <a:p>
            <a:pPr lvl="1" eaLnBrk="1" hangingPunct="1">
              <a:lnSpc>
                <a:spcPct val="80000"/>
              </a:lnSpc>
            </a:pPr>
            <a:r>
              <a:rPr lang="es-CL" sz="1800" b="1" smtClean="0"/>
              <a:t>Procesamiento</a:t>
            </a:r>
            <a:r>
              <a:rPr lang="es-CL" sz="1800" smtClean="0"/>
              <a:t>: Unidad Central de Proceso o </a:t>
            </a:r>
            <a:r>
              <a:rPr lang="es-CL" sz="1800" b="1" smtClean="0"/>
              <a:t>CPU</a:t>
            </a:r>
            <a:endParaRPr lang="es-CL" sz="1800" smtClean="0"/>
          </a:p>
          <a:p>
            <a:pPr lvl="1" eaLnBrk="1" hangingPunct="1">
              <a:lnSpc>
                <a:spcPct val="80000"/>
              </a:lnSpc>
            </a:pPr>
            <a:r>
              <a:rPr lang="es-CL" sz="1800" b="1" smtClean="0"/>
              <a:t>Almacenamiento</a:t>
            </a:r>
            <a:r>
              <a:rPr lang="es-CL" sz="1800" smtClean="0"/>
              <a:t>: Memorias de diferente tipo y función.</a:t>
            </a:r>
          </a:p>
          <a:p>
            <a:pPr lvl="1" eaLnBrk="1" hangingPunct="1">
              <a:lnSpc>
                <a:spcPct val="80000"/>
              </a:lnSpc>
            </a:pPr>
            <a:r>
              <a:rPr lang="es-CL" sz="1800" b="1" smtClean="0"/>
              <a:t>Entrada</a:t>
            </a:r>
            <a:r>
              <a:rPr lang="es-CL" sz="1800" smtClean="0"/>
              <a:t>: Periféricos  solo de entrada (</a:t>
            </a:r>
            <a:r>
              <a:rPr lang="es-CL" sz="1800" b="1" smtClean="0"/>
              <a:t>E</a:t>
            </a:r>
            <a:r>
              <a:rPr lang="es-CL" sz="1800" smtClean="0"/>
              <a:t>)</a:t>
            </a:r>
          </a:p>
          <a:p>
            <a:pPr lvl="1" eaLnBrk="1" hangingPunct="1">
              <a:lnSpc>
                <a:spcPct val="80000"/>
              </a:lnSpc>
            </a:pPr>
            <a:r>
              <a:rPr lang="es-CL" sz="1800" b="1" smtClean="0"/>
              <a:t>Salida</a:t>
            </a:r>
            <a:r>
              <a:rPr lang="es-CL" sz="1800" smtClean="0"/>
              <a:t>: Periféricos de salida (</a:t>
            </a:r>
            <a:r>
              <a:rPr lang="es-CL" sz="1800" b="1" smtClean="0"/>
              <a:t>S</a:t>
            </a:r>
            <a:r>
              <a:rPr lang="es-CL" sz="1800" smtClean="0"/>
              <a:t>)</a:t>
            </a:r>
          </a:p>
          <a:p>
            <a:pPr lvl="1" eaLnBrk="1" hangingPunct="1">
              <a:lnSpc>
                <a:spcPct val="80000"/>
              </a:lnSpc>
            </a:pPr>
            <a:r>
              <a:rPr lang="es-CL" sz="1800" b="1" smtClean="0"/>
              <a:t>Entrada/Salida</a:t>
            </a:r>
            <a:r>
              <a:rPr lang="es-CL" sz="1800" smtClean="0"/>
              <a:t>: Periféricos mixtos (</a:t>
            </a:r>
            <a:r>
              <a:rPr lang="es-CL" sz="1800" b="1" smtClean="0"/>
              <a:t>E/S</a:t>
            </a:r>
            <a:r>
              <a:rPr lang="es-CL" sz="1800" smtClean="0"/>
              <a:t>)</a:t>
            </a:r>
          </a:p>
          <a:p>
            <a:pPr algn="just" eaLnBrk="1" hangingPunct="1">
              <a:lnSpc>
                <a:spcPct val="80000"/>
              </a:lnSpc>
            </a:pPr>
            <a:r>
              <a:rPr lang="es-CL" sz="2000" smtClean="0"/>
              <a:t>Un computador recibe las entradas (datos), las procesa y almacena (procesamiento) y, finalmente, produce las salidas (resultados del procesamiento). Por ende, todo sistema informático tiene, al menos, componentes y dispositivos </a:t>
            </a:r>
            <a:r>
              <a:rPr lang="es-CL" sz="2000" i="1" smtClean="0"/>
              <a:t>hardware</a:t>
            </a:r>
            <a:r>
              <a:rPr lang="es-CL" sz="2000" smtClean="0"/>
              <a:t> dedicados a alguna de las funciones antedichas.</a:t>
            </a:r>
          </a:p>
          <a:p>
            <a:pPr algn="just" eaLnBrk="1" hangingPunct="1">
              <a:lnSpc>
                <a:spcPct val="80000"/>
              </a:lnSpc>
            </a:pPr>
            <a:r>
              <a:rPr lang="es-CL" sz="2000" smtClean="0"/>
              <a:t>Lo anterior es, también, la arquitectura de cualquier sistema informático.</a:t>
            </a:r>
          </a:p>
          <a:p>
            <a:pPr eaLnBrk="1" hangingPunct="1">
              <a:lnSpc>
                <a:spcPct val="80000"/>
              </a:lnSpc>
            </a:pPr>
            <a:endParaRPr lang="es-CL" sz="20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pPr eaLnBrk="1" hangingPunct="1"/>
            <a:r>
              <a:rPr lang="es-CL" sz="4000" smtClean="0"/>
              <a:t>Definición de Conceptos básicos de hardware</a:t>
            </a:r>
            <a:endParaRPr lang="es-ES" sz="4000" smtClean="0"/>
          </a:p>
        </p:txBody>
      </p:sp>
      <p:sp>
        <p:nvSpPr>
          <p:cNvPr id="23554" name="Text Box 6"/>
          <p:cNvSpPr txBox="1">
            <a:spLocks noChangeArrowheads="1"/>
          </p:cNvSpPr>
          <p:nvPr/>
        </p:nvSpPr>
        <p:spPr bwMode="auto">
          <a:xfrm>
            <a:off x="900113" y="1989138"/>
            <a:ext cx="7561262" cy="822325"/>
          </a:xfrm>
          <a:prstGeom prst="rect">
            <a:avLst/>
          </a:prstGeom>
          <a:noFill/>
          <a:ln w="9525">
            <a:noFill/>
            <a:miter lim="800000"/>
            <a:headEnd/>
            <a:tailEnd/>
          </a:ln>
        </p:spPr>
        <p:txBody>
          <a:bodyPr>
            <a:spAutoFit/>
          </a:bodyPr>
          <a:lstStyle/>
          <a:p>
            <a:pPr algn="just">
              <a:spcBef>
                <a:spcPct val="50000"/>
              </a:spcBef>
            </a:pPr>
            <a:r>
              <a:rPr lang="es-ES" sz="2400"/>
              <a:t>Veamos, en mas detalle, los componentes  de hardware de un computador.</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4735</Words>
  <Application>Microsoft Office PowerPoint</Application>
  <PresentationFormat>Presentación en pantalla (4:3)</PresentationFormat>
  <Paragraphs>230</Paragraphs>
  <Slides>44</Slides>
  <Notes>0</Notes>
  <HiddenSlides>0</HiddenSlides>
  <MMClips>0</MMClips>
  <ScaleCrop>false</ScaleCrop>
  <HeadingPairs>
    <vt:vector size="4" baseType="variant">
      <vt:variant>
        <vt:lpstr>Tema</vt:lpstr>
      </vt:variant>
      <vt:variant>
        <vt:i4>1</vt:i4>
      </vt:variant>
      <vt:variant>
        <vt:lpstr>Títulos de diapositiva</vt:lpstr>
      </vt:variant>
      <vt:variant>
        <vt:i4>44</vt:i4>
      </vt:variant>
    </vt:vector>
  </HeadingPairs>
  <TitlesOfParts>
    <vt:vector size="45" baseType="lpstr">
      <vt:lpstr>Tema de Office</vt:lpstr>
      <vt:lpstr>Introducción a la Computación: Programa</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lpstr>Definición de Conceptos básicos de hardware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Introducción a la Computación Hrs: 72/72</dc:title>
  <dc:creator>JAlvarezG</dc:creator>
  <cp:lastModifiedBy>MYK</cp:lastModifiedBy>
  <cp:revision>24</cp:revision>
  <dcterms:created xsi:type="dcterms:W3CDTF">2013-09-23T00:05:23Z</dcterms:created>
  <dcterms:modified xsi:type="dcterms:W3CDTF">2019-03-07T01:55:41Z</dcterms:modified>
</cp:coreProperties>
</file>